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8" r:id="rId3"/>
    <p:sldId id="259" r:id="rId4"/>
    <p:sldId id="260" r:id="rId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8" d="100"/>
          <a:sy n="48" d="100"/>
        </p:scale>
        <p:origin x="-1194" y="-13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AU"/>
          </a:p>
        </p:txBody>
      </p:sp>
      <p:sp>
        <p:nvSpPr>
          <p:cNvPr id="3" name="Date Placeholder 2"/>
          <p:cNvSpPr>
            <a:spLocks noGrp="1"/>
          </p:cNvSpPr>
          <p:nvPr>
            <p:ph type="dt" idx="1"/>
          </p:nvPr>
        </p:nvSpPr>
        <p:spPr>
          <a:xfrm>
            <a:off x="3851275" y="0"/>
            <a:ext cx="2944813"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7F04082-8664-4768-A2B2-0B7139E33CAD}" type="datetimeFigureOut">
              <a:rPr lang="en-US"/>
              <a:pPr>
                <a:defRPr/>
              </a:pPr>
              <a:t>5/11/2011</a:t>
            </a:fld>
            <a:endParaRPr lang="en-AU"/>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0" y="9429750"/>
            <a:ext cx="2944813"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AU"/>
          </a:p>
        </p:txBody>
      </p:sp>
      <p:sp>
        <p:nvSpPr>
          <p:cNvPr id="7" name="Slide Number Placeholder 6"/>
          <p:cNvSpPr>
            <a:spLocks noGrp="1"/>
          </p:cNvSpPr>
          <p:nvPr>
            <p:ph type="sldNum" sz="quarter" idx="5"/>
          </p:nvPr>
        </p:nvSpPr>
        <p:spPr>
          <a:xfrm>
            <a:off x="3851275" y="9429750"/>
            <a:ext cx="2944813"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2BFDAF1-DEE1-4462-B613-638CDB98BE15}"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307078CE-BD89-4292-8D32-272820ECFDF4}" type="datetime1">
              <a:rPr lang="en-US"/>
              <a:pPr>
                <a:defRPr/>
              </a:pPr>
              <a:t>5/11/2011</a:t>
            </a:fld>
            <a:endParaRPr lang="en-AU"/>
          </a:p>
        </p:txBody>
      </p:sp>
      <p:sp>
        <p:nvSpPr>
          <p:cNvPr id="5"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6" name="Slide Number Placeholder 5"/>
          <p:cNvSpPr>
            <a:spLocks noGrp="1"/>
          </p:cNvSpPr>
          <p:nvPr>
            <p:ph type="sldNum" sz="quarter" idx="12"/>
          </p:nvPr>
        </p:nvSpPr>
        <p:spPr/>
        <p:txBody>
          <a:bodyPr/>
          <a:lstStyle>
            <a:lvl1pPr>
              <a:defRPr/>
            </a:lvl1pPr>
          </a:lstStyle>
          <a:p>
            <a:pPr>
              <a:defRPr/>
            </a:pPr>
            <a:fld id="{8BF147BC-31BB-47CD-A4AC-7324C1A01767}"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305D54B4-25E4-41A4-BC9A-C91D4271B90E}" type="datetime1">
              <a:rPr lang="en-US"/>
              <a:pPr>
                <a:defRPr/>
              </a:pPr>
              <a:t>5/11/2011</a:t>
            </a:fld>
            <a:endParaRPr lang="en-AU"/>
          </a:p>
        </p:txBody>
      </p:sp>
      <p:sp>
        <p:nvSpPr>
          <p:cNvPr id="5"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6" name="Slide Number Placeholder 5"/>
          <p:cNvSpPr>
            <a:spLocks noGrp="1"/>
          </p:cNvSpPr>
          <p:nvPr>
            <p:ph type="sldNum" sz="quarter" idx="12"/>
          </p:nvPr>
        </p:nvSpPr>
        <p:spPr/>
        <p:txBody>
          <a:bodyPr/>
          <a:lstStyle>
            <a:lvl1pPr>
              <a:defRPr/>
            </a:lvl1pPr>
          </a:lstStyle>
          <a:p>
            <a:pPr>
              <a:defRPr/>
            </a:pPr>
            <a:fld id="{BB1FB239-E07B-46C5-863A-DC73DE7CA3EB}"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78CDC06-CF39-45A3-9CF3-009307803615}" type="datetime1">
              <a:rPr lang="en-US"/>
              <a:pPr>
                <a:defRPr/>
              </a:pPr>
              <a:t>5/11/2011</a:t>
            </a:fld>
            <a:endParaRPr lang="en-AU"/>
          </a:p>
        </p:txBody>
      </p:sp>
      <p:sp>
        <p:nvSpPr>
          <p:cNvPr id="5"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6" name="Slide Number Placeholder 5"/>
          <p:cNvSpPr>
            <a:spLocks noGrp="1"/>
          </p:cNvSpPr>
          <p:nvPr>
            <p:ph type="sldNum" sz="quarter" idx="12"/>
          </p:nvPr>
        </p:nvSpPr>
        <p:spPr/>
        <p:txBody>
          <a:bodyPr/>
          <a:lstStyle>
            <a:lvl1pPr>
              <a:defRPr/>
            </a:lvl1pPr>
          </a:lstStyle>
          <a:p>
            <a:pPr>
              <a:defRPr/>
            </a:pPr>
            <a:fld id="{922C8D3F-377A-41D6-A09A-680FFEFAB805}"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7189ADC6-7F8C-48B3-898C-D5BF0D81DCD6}" type="datetime1">
              <a:rPr lang="en-US"/>
              <a:pPr>
                <a:defRPr/>
              </a:pPr>
              <a:t>5/11/2011</a:t>
            </a:fld>
            <a:endParaRPr lang="en-AU"/>
          </a:p>
        </p:txBody>
      </p:sp>
      <p:sp>
        <p:nvSpPr>
          <p:cNvPr id="5"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6" name="Slide Number Placeholder 5"/>
          <p:cNvSpPr>
            <a:spLocks noGrp="1"/>
          </p:cNvSpPr>
          <p:nvPr>
            <p:ph type="sldNum" sz="quarter" idx="12"/>
          </p:nvPr>
        </p:nvSpPr>
        <p:spPr/>
        <p:txBody>
          <a:bodyPr/>
          <a:lstStyle>
            <a:lvl1pPr>
              <a:defRPr/>
            </a:lvl1pPr>
          </a:lstStyle>
          <a:p>
            <a:pPr>
              <a:defRPr/>
            </a:pPr>
            <a:fld id="{EE91A31D-F46C-4405-9935-1FF73AA39C76}"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C2A862-E2FC-43B0-952B-FB2643295818}" type="datetime1">
              <a:rPr lang="en-US"/>
              <a:pPr>
                <a:defRPr/>
              </a:pPr>
              <a:t>5/11/2011</a:t>
            </a:fld>
            <a:endParaRPr lang="en-AU"/>
          </a:p>
        </p:txBody>
      </p:sp>
      <p:sp>
        <p:nvSpPr>
          <p:cNvPr id="5"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6" name="Slide Number Placeholder 5"/>
          <p:cNvSpPr>
            <a:spLocks noGrp="1"/>
          </p:cNvSpPr>
          <p:nvPr>
            <p:ph type="sldNum" sz="quarter" idx="12"/>
          </p:nvPr>
        </p:nvSpPr>
        <p:spPr/>
        <p:txBody>
          <a:bodyPr/>
          <a:lstStyle>
            <a:lvl1pPr>
              <a:defRPr/>
            </a:lvl1pPr>
          </a:lstStyle>
          <a:p>
            <a:pPr>
              <a:defRPr/>
            </a:pPr>
            <a:fld id="{EAFD8D09-D602-4E31-BE56-65AACFEF5F09}"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C18F7DD6-6EFB-4461-AC54-5F7E05BE3E69}" type="datetime1">
              <a:rPr lang="en-US"/>
              <a:pPr>
                <a:defRPr/>
              </a:pPr>
              <a:t>5/11/2011</a:t>
            </a:fld>
            <a:endParaRPr lang="en-AU"/>
          </a:p>
        </p:txBody>
      </p:sp>
      <p:sp>
        <p:nvSpPr>
          <p:cNvPr id="6"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7" name="Slide Number Placeholder 5"/>
          <p:cNvSpPr>
            <a:spLocks noGrp="1"/>
          </p:cNvSpPr>
          <p:nvPr>
            <p:ph type="sldNum" sz="quarter" idx="12"/>
          </p:nvPr>
        </p:nvSpPr>
        <p:spPr/>
        <p:txBody>
          <a:bodyPr/>
          <a:lstStyle>
            <a:lvl1pPr>
              <a:defRPr/>
            </a:lvl1pPr>
          </a:lstStyle>
          <a:p>
            <a:pPr>
              <a:defRPr/>
            </a:pPr>
            <a:fld id="{AB6F5F2F-4840-4CD2-846C-7C6B68B3D547}"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FA4DEDA1-FD65-4334-BF15-F9C21E74A392}" type="datetime1">
              <a:rPr lang="en-US"/>
              <a:pPr>
                <a:defRPr/>
              </a:pPr>
              <a:t>5/11/2011</a:t>
            </a:fld>
            <a:endParaRPr lang="en-AU"/>
          </a:p>
        </p:txBody>
      </p:sp>
      <p:sp>
        <p:nvSpPr>
          <p:cNvPr id="8"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9" name="Slide Number Placeholder 5"/>
          <p:cNvSpPr>
            <a:spLocks noGrp="1"/>
          </p:cNvSpPr>
          <p:nvPr>
            <p:ph type="sldNum" sz="quarter" idx="12"/>
          </p:nvPr>
        </p:nvSpPr>
        <p:spPr/>
        <p:txBody>
          <a:bodyPr/>
          <a:lstStyle>
            <a:lvl1pPr>
              <a:defRPr/>
            </a:lvl1pPr>
          </a:lstStyle>
          <a:p>
            <a:pPr>
              <a:defRPr/>
            </a:pPr>
            <a:fld id="{C068CD73-D582-43FF-AF0B-D73FB298EC08}"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5D0FD4FC-6C54-42D1-9626-1E2F1D952A93}" type="datetime1">
              <a:rPr lang="en-US"/>
              <a:pPr>
                <a:defRPr/>
              </a:pPr>
              <a:t>5/11/2011</a:t>
            </a:fld>
            <a:endParaRPr lang="en-AU"/>
          </a:p>
        </p:txBody>
      </p:sp>
      <p:sp>
        <p:nvSpPr>
          <p:cNvPr id="4"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5" name="Slide Number Placeholder 5"/>
          <p:cNvSpPr>
            <a:spLocks noGrp="1"/>
          </p:cNvSpPr>
          <p:nvPr>
            <p:ph type="sldNum" sz="quarter" idx="12"/>
          </p:nvPr>
        </p:nvSpPr>
        <p:spPr/>
        <p:txBody>
          <a:bodyPr/>
          <a:lstStyle>
            <a:lvl1pPr>
              <a:defRPr/>
            </a:lvl1pPr>
          </a:lstStyle>
          <a:p>
            <a:pPr>
              <a:defRPr/>
            </a:pPr>
            <a:fld id="{FC7EFAF4-BEDA-402D-A3F0-A004821741A6}"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8910BE-F518-4EFE-AE42-4554B8EE1FC3}" type="datetime1">
              <a:rPr lang="en-US"/>
              <a:pPr>
                <a:defRPr/>
              </a:pPr>
              <a:t>5/11/2011</a:t>
            </a:fld>
            <a:endParaRPr lang="en-AU"/>
          </a:p>
        </p:txBody>
      </p:sp>
      <p:sp>
        <p:nvSpPr>
          <p:cNvPr id="3"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4" name="Slide Number Placeholder 5"/>
          <p:cNvSpPr>
            <a:spLocks noGrp="1"/>
          </p:cNvSpPr>
          <p:nvPr>
            <p:ph type="sldNum" sz="quarter" idx="12"/>
          </p:nvPr>
        </p:nvSpPr>
        <p:spPr/>
        <p:txBody>
          <a:bodyPr/>
          <a:lstStyle>
            <a:lvl1pPr>
              <a:defRPr/>
            </a:lvl1pPr>
          </a:lstStyle>
          <a:p>
            <a:pPr>
              <a:defRPr/>
            </a:pPr>
            <a:fld id="{D1D9C12F-D0B1-4E80-9E7B-DE4A816258B4}"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46E6732-F3B3-4E9A-975F-B5042E0856D0}" type="datetime1">
              <a:rPr lang="en-US"/>
              <a:pPr>
                <a:defRPr/>
              </a:pPr>
              <a:t>5/11/2011</a:t>
            </a:fld>
            <a:endParaRPr lang="en-AU"/>
          </a:p>
        </p:txBody>
      </p:sp>
      <p:sp>
        <p:nvSpPr>
          <p:cNvPr id="6"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7" name="Slide Number Placeholder 5"/>
          <p:cNvSpPr>
            <a:spLocks noGrp="1"/>
          </p:cNvSpPr>
          <p:nvPr>
            <p:ph type="sldNum" sz="quarter" idx="12"/>
          </p:nvPr>
        </p:nvSpPr>
        <p:spPr/>
        <p:txBody>
          <a:bodyPr/>
          <a:lstStyle>
            <a:lvl1pPr>
              <a:defRPr/>
            </a:lvl1pPr>
          </a:lstStyle>
          <a:p>
            <a:pPr>
              <a:defRPr/>
            </a:pPr>
            <a:fld id="{AAED2889-C2BA-4CB1-9115-0C56AE5223EC}"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2887C14-BB3C-44BA-9318-EE00AC0F101C}" type="datetime1">
              <a:rPr lang="en-US"/>
              <a:pPr>
                <a:defRPr/>
              </a:pPr>
              <a:t>5/11/2011</a:t>
            </a:fld>
            <a:endParaRPr lang="en-AU"/>
          </a:p>
        </p:txBody>
      </p:sp>
      <p:sp>
        <p:nvSpPr>
          <p:cNvPr id="6" name="Footer Placeholder 4"/>
          <p:cNvSpPr>
            <a:spLocks noGrp="1"/>
          </p:cNvSpPr>
          <p:nvPr>
            <p:ph type="ftr" sz="quarter" idx="11"/>
          </p:nvPr>
        </p:nvSpPr>
        <p:spPr/>
        <p:txBody>
          <a:bodyPr/>
          <a:lstStyle>
            <a:lvl1pPr>
              <a:defRPr/>
            </a:lvl1pPr>
          </a:lstStyle>
          <a:p>
            <a:pPr>
              <a:defRPr/>
            </a:pPr>
            <a:r>
              <a:rPr lang="en-AU"/>
              <a:t>2011 ICAN Innovative Community Action Networks: Beyond Compass - Establishing Student Learning Pathways</a:t>
            </a:r>
          </a:p>
        </p:txBody>
      </p:sp>
      <p:sp>
        <p:nvSpPr>
          <p:cNvPr id="7" name="Slide Number Placeholder 5"/>
          <p:cNvSpPr>
            <a:spLocks noGrp="1"/>
          </p:cNvSpPr>
          <p:nvPr>
            <p:ph type="sldNum" sz="quarter" idx="12"/>
          </p:nvPr>
        </p:nvSpPr>
        <p:spPr/>
        <p:txBody>
          <a:bodyPr/>
          <a:lstStyle>
            <a:lvl1pPr>
              <a:defRPr/>
            </a:lvl1pPr>
          </a:lstStyle>
          <a:p>
            <a:pPr>
              <a:defRPr/>
            </a:pPr>
            <a:fld id="{3913B477-FDF6-40D8-98EB-95B190400E25}"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A9073AD-AA25-4557-83EF-C5C5F7EF6918}" type="datetime1">
              <a:rPr lang="en-US"/>
              <a:pPr>
                <a:defRPr/>
              </a:pPr>
              <a:t>5/11/2011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AU"/>
              <a:t>2011 ICAN Innovative Community Action Networks: Beyond Compass - Establishing Student Learning Pathways</a:t>
            </a: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CB6D0BC-131E-4DBB-92AF-5FF26ED4ADF6}"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3" descr="ICAN_lhead graphic_150"/>
          <p:cNvPicPr>
            <a:picLocks noChangeAspect="1" noChangeArrowheads="1"/>
          </p:cNvPicPr>
          <p:nvPr/>
        </p:nvPicPr>
        <p:blipFill>
          <a:blip r:embed="rId2"/>
          <a:srcRect r="-400"/>
          <a:stretch>
            <a:fillRect/>
          </a:stretch>
        </p:blipFill>
        <p:spPr bwMode="auto">
          <a:xfrm>
            <a:off x="0" y="0"/>
            <a:ext cx="9144000" cy="2643188"/>
          </a:xfrm>
          <a:prstGeom prst="rect">
            <a:avLst/>
          </a:prstGeom>
          <a:noFill/>
          <a:ln w="9525">
            <a:noFill/>
            <a:miter lim="800000"/>
            <a:headEnd/>
            <a:tailEnd/>
          </a:ln>
        </p:spPr>
      </p:pic>
      <p:pic>
        <p:nvPicPr>
          <p:cNvPr id="14338" name="Picture 5" descr="pathway process.png"/>
          <p:cNvPicPr>
            <a:picLocks noChangeAspect="1" noChangeArrowheads="1"/>
          </p:cNvPicPr>
          <p:nvPr/>
        </p:nvPicPr>
        <p:blipFill>
          <a:blip r:embed="rId3"/>
          <a:srcRect t="11905"/>
          <a:stretch>
            <a:fillRect/>
          </a:stretch>
        </p:blipFill>
        <p:spPr bwMode="auto">
          <a:xfrm>
            <a:off x="500063" y="3143250"/>
            <a:ext cx="3286125" cy="3571875"/>
          </a:xfrm>
          <a:prstGeom prst="rect">
            <a:avLst/>
          </a:prstGeom>
          <a:noFill/>
          <a:ln w="9525">
            <a:noFill/>
            <a:miter lim="800000"/>
            <a:headEnd/>
            <a:tailEnd/>
          </a:ln>
        </p:spPr>
      </p:pic>
      <p:sp>
        <p:nvSpPr>
          <p:cNvPr id="7" name="TextBox 6"/>
          <p:cNvSpPr txBox="1"/>
          <p:nvPr/>
        </p:nvSpPr>
        <p:spPr>
          <a:xfrm>
            <a:off x="1000100" y="1571612"/>
            <a:ext cx="8001056" cy="430887"/>
          </a:xfrm>
          <a:prstGeom prst="rect">
            <a:avLst/>
          </a:prstGeom>
          <a:noFill/>
        </p:spPr>
        <p:txBody>
          <a:bodyPr>
            <a:spAutoFit/>
          </a:bodyPr>
          <a:lstStyle/>
          <a:p>
            <a:pPr fontAlgn="auto">
              <a:spcBef>
                <a:spcPts val="0"/>
              </a:spcBef>
              <a:spcAft>
                <a:spcPts val="0"/>
              </a:spcAft>
              <a:defRPr/>
            </a:pPr>
            <a:r>
              <a:rPr lang="en-AU"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BEYOND COMPASS – ESTABLISH A STUDENT LEARNING PATHWAY</a:t>
            </a:r>
            <a:endParaRPr lang="en-AU" sz="2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endParaRPr>
          </a:p>
        </p:txBody>
      </p:sp>
      <p:sp>
        <p:nvSpPr>
          <p:cNvPr id="14340" name="TextBox 7"/>
          <p:cNvSpPr txBox="1">
            <a:spLocks noChangeArrowheads="1"/>
          </p:cNvSpPr>
          <p:nvPr/>
        </p:nvSpPr>
        <p:spPr bwMode="auto">
          <a:xfrm>
            <a:off x="1000125" y="1928813"/>
            <a:ext cx="7643813" cy="1046162"/>
          </a:xfrm>
          <a:prstGeom prst="rect">
            <a:avLst/>
          </a:prstGeom>
          <a:noFill/>
          <a:ln w="9525">
            <a:noFill/>
            <a:miter lim="800000"/>
            <a:headEnd/>
            <a:tailEnd/>
          </a:ln>
        </p:spPr>
        <p:txBody>
          <a:bodyPr>
            <a:spAutoFit/>
          </a:bodyPr>
          <a:lstStyle/>
          <a:p>
            <a:r>
              <a:rPr lang="en-AU" sz="1400" b="1">
                <a:latin typeface="Calibri" pitchFamily="34" charset="0"/>
              </a:rPr>
              <a:t>Purpose of this document: </a:t>
            </a:r>
          </a:p>
          <a:p>
            <a:pPr>
              <a:buFont typeface="Arial" charset="0"/>
              <a:buChar char="•"/>
            </a:pPr>
            <a:r>
              <a:rPr lang="en-AU" sz="1200">
                <a:latin typeface="Calibri" pitchFamily="34" charset="0"/>
              </a:rPr>
              <a:t>To provide information that is aligned to the ACSF levels (performance indicators) that supports Case Managers and FLO coordinators to negotiate Learning Pathways with FLO students </a:t>
            </a:r>
          </a:p>
          <a:p>
            <a:pPr>
              <a:buFont typeface="Arial" charset="0"/>
              <a:buChar char="•"/>
            </a:pPr>
            <a:r>
              <a:rPr lang="en-AU" sz="1200">
                <a:latin typeface="Calibri" pitchFamily="34" charset="0"/>
              </a:rPr>
              <a:t>The Learning Pathway reflects the capabilities of the student as identified  through the Compass on-line assessment.</a:t>
            </a:r>
          </a:p>
          <a:p>
            <a:pPr>
              <a:buFont typeface="Arial" charset="0"/>
              <a:buChar char="•"/>
            </a:pPr>
            <a:r>
              <a:rPr lang="en-AU" sz="1200">
                <a:latin typeface="Calibri" pitchFamily="34" charset="0"/>
              </a:rPr>
              <a:t>To develop common understandings of the ‘Ability Descriptors’ (abilities).</a:t>
            </a:r>
          </a:p>
        </p:txBody>
      </p:sp>
      <p:sp>
        <p:nvSpPr>
          <p:cNvPr id="9" name="Left Arrow Callout 8"/>
          <p:cNvSpPr/>
          <p:nvPr/>
        </p:nvSpPr>
        <p:spPr>
          <a:xfrm>
            <a:off x="3357563" y="3071813"/>
            <a:ext cx="5357812" cy="714375"/>
          </a:xfrm>
          <a:prstGeom prst="leftArrowCallou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0" name="Left Arrow Callout 9"/>
          <p:cNvSpPr/>
          <p:nvPr/>
        </p:nvSpPr>
        <p:spPr>
          <a:xfrm>
            <a:off x="3357563" y="3929063"/>
            <a:ext cx="5357812" cy="500062"/>
          </a:xfrm>
          <a:prstGeom prst="leftArrowCallou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1" name="Left Arrow Callout 10"/>
          <p:cNvSpPr/>
          <p:nvPr/>
        </p:nvSpPr>
        <p:spPr>
          <a:xfrm>
            <a:off x="3357563" y="4500563"/>
            <a:ext cx="5357812" cy="500062"/>
          </a:xfrm>
          <a:prstGeom prst="leftArrowCallou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2" name="Left Arrow Callout 11"/>
          <p:cNvSpPr/>
          <p:nvPr/>
        </p:nvSpPr>
        <p:spPr>
          <a:xfrm>
            <a:off x="3357563" y="5286375"/>
            <a:ext cx="5357812" cy="571500"/>
          </a:xfrm>
          <a:prstGeom prst="leftArrowCallou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3" name="Left Arrow Callout 12"/>
          <p:cNvSpPr/>
          <p:nvPr/>
        </p:nvSpPr>
        <p:spPr>
          <a:xfrm>
            <a:off x="3357563" y="6000750"/>
            <a:ext cx="5357812" cy="571500"/>
          </a:xfrm>
          <a:prstGeom prst="leftArrowCallout">
            <a:avLst/>
          </a:prstGeom>
          <a:no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5" name="Footer Placeholder 14"/>
          <p:cNvSpPr>
            <a:spLocks noGrp="1"/>
          </p:cNvSpPr>
          <p:nvPr>
            <p:ph type="ftr" sz="quarter" idx="11"/>
          </p:nvPr>
        </p:nvSpPr>
        <p:spPr>
          <a:xfrm>
            <a:off x="928688" y="6564313"/>
            <a:ext cx="7500937" cy="365125"/>
          </a:xfrm>
        </p:spPr>
        <p:txBody>
          <a:bodyPr/>
          <a:lstStyle/>
          <a:p>
            <a:pPr>
              <a:defRPr/>
            </a:pPr>
            <a:r>
              <a:rPr lang="en-AU" dirty="0"/>
              <a:t>2011 ICAN Innovative Community Action Networks: Beyond Compass - Establishing Student Learning Pathways</a:t>
            </a:r>
            <a:endParaRPr lang="en-AU" dirty="0"/>
          </a:p>
        </p:txBody>
      </p:sp>
      <p:sp>
        <p:nvSpPr>
          <p:cNvPr id="14347" name="TextBox 15"/>
          <p:cNvSpPr txBox="1">
            <a:spLocks noChangeArrowheads="1"/>
          </p:cNvSpPr>
          <p:nvPr/>
        </p:nvSpPr>
        <p:spPr bwMode="auto">
          <a:xfrm>
            <a:off x="5224463" y="3071813"/>
            <a:ext cx="3490912" cy="708025"/>
          </a:xfrm>
          <a:prstGeom prst="rect">
            <a:avLst/>
          </a:prstGeom>
          <a:noFill/>
          <a:ln w="9525">
            <a:noFill/>
            <a:miter lim="800000"/>
            <a:headEnd/>
            <a:tailEnd/>
          </a:ln>
        </p:spPr>
        <p:txBody>
          <a:bodyPr>
            <a:spAutoFit/>
          </a:bodyPr>
          <a:lstStyle/>
          <a:p>
            <a:r>
              <a:rPr lang="en-AU" sz="800">
                <a:latin typeface="Calibri" pitchFamily="34" charset="0"/>
              </a:rPr>
              <a:t>The results of the </a:t>
            </a:r>
            <a:r>
              <a:rPr lang="en-AU" sz="800" b="1">
                <a:latin typeface="Calibri" pitchFamily="34" charset="0"/>
              </a:rPr>
              <a:t>COMPASS Diagnostic Assessment Tool </a:t>
            </a:r>
            <a:r>
              <a:rPr lang="en-AU" sz="800">
                <a:latin typeface="Calibri" pitchFamily="34" charset="0"/>
              </a:rPr>
              <a:t>provided in a downloadable </a:t>
            </a:r>
            <a:r>
              <a:rPr lang="en-AU" sz="800" b="1">
                <a:latin typeface="Calibri" pitchFamily="34" charset="0"/>
              </a:rPr>
              <a:t>REPORT</a:t>
            </a:r>
            <a:r>
              <a:rPr lang="en-AU" sz="800">
                <a:latin typeface="Calibri" pitchFamily="34" charset="0"/>
              </a:rPr>
              <a:t> contains important information to help Case Managers, flexible  learning providers and schools to work in partnership to develop appropriate learning plans for students, allowing them  to develop the necessary literacy and numeracy skills to actively participate in modern society.</a:t>
            </a:r>
          </a:p>
        </p:txBody>
      </p:sp>
      <p:sp>
        <p:nvSpPr>
          <p:cNvPr id="14348" name="TextBox 17"/>
          <p:cNvSpPr txBox="1">
            <a:spLocks noChangeArrowheads="1"/>
          </p:cNvSpPr>
          <p:nvPr/>
        </p:nvSpPr>
        <p:spPr bwMode="auto">
          <a:xfrm>
            <a:off x="5214938" y="4500563"/>
            <a:ext cx="3557587" cy="492125"/>
          </a:xfrm>
          <a:prstGeom prst="rect">
            <a:avLst/>
          </a:prstGeom>
          <a:noFill/>
          <a:ln w="9525">
            <a:noFill/>
            <a:miter lim="800000"/>
            <a:headEnd/>
            <a:tailEnd/>
          </a:ln>
        </p:spPr>
        <p:txBody>
          <a:bodyPr wrap="none">
            <a:spAutoFit/>
          </a:bodyPr>
          <a:lstStyle/>
          <a:p>
            <a:r>
              <a:rPr lang="en-AU" sz="1600">
                <a:latin typeface="Calibri" pitchFamily="34" charset="0"/>
              </a:rPr>
              <a:t>Identify and RECORD current ACSF levels</a:t>
            </a:r>
          </a:p>
          <a:p>
            <a:r>
              <a:rPr lang="en-AU" sz="1000">
                <a:latin typeface="Calibri" pitchFamily="34" charset="0"/>
              </a:rPr>
              <a:t>(Australia Core Skills Framework)</a:t>
            </a:r>
          </a:p>
        </p:txBody>
      </p:sp>
      <p:sp>
        <p:nvSpPr>
          <p:cNvPr id="14349" name="TextBox 18"/>
          <p:cNvSpPr txBox="1">
            <a:spLocks noChangeArrowheads="1"/>
          </p:cNvSpPr>
          <p:nvPr/>
        </p:nvSpPr>
        <p:spPr bwMode="auto">
          <a:xfrm>
            <a:off x="5214938" y="4000500"/>
            <a:ext cx="3248025" cy="338138"/>
          </a:xfrm>
          <a:prstGeom prst="rect">
            <a:avLst/>
          </a:prstGeom>
          <a:noFill/>
          <a:ln w="9525">
            <a:noFill/>
            <a:miter lim="800000"/>
            <a:headEnd/>
            <a:tailEnd/>
          </a:ln>
        </p:spPr>
        <p:txBody>
          <a:bodyPr wrap="none">
            <a:spAutoFit/>
          </a:bodyPr>
          <a:lstStyle/>
          <a:p>
            <a:r>
              <a:rPr lang="en-AU" sz="1600">
                <a:latin typeface="Calibri" pitchFamily="34" charset="0"/>
              </a:rPr>
              <a:t>Evaluate Compass Ability Descriptors</a:t>
            </a:r>
          </a:p>
        </p:txBody>
      </p:sp>
      <p:sp>
        <p:nvSpPr>
          <p:cNvPr id="14350" name="TextBox 20"/>
          <p:cNvSpPr txBox="1">
            <a:spLocks noChangeArrowheads="1"/>
          </p:cNvSpPr>
          <p:nvPr/>
        </p:nvSpPr>
        <p:spPr bwMode="auto">
          <a:xfrm>
            <a:off x="5214938" y="5357813"/>
            <a:ext cx="3214687" cy="461962"/>
          </a:xfrm>
          <a:prstGeom prst="rect">
            <a:avLst/>
          </a:prstGeom>
          <a:noFill/>
          <a:ln w="9525">
            <a:noFill/>
            <a:miter lim="800000"/>
            <a:headEnd/>
            <a:tailEnd/>
          </a:ln>
        </p:spPr>
        <p:txBody>
          <a:bodyPr>
            <a:spAutoFit/>
          </a:bodyPr>
          <a:lstStyle/>
          <a:p>
            <a:r>
              <a:rPr lang="en-AU" sz="800">
                <a:latin typeface="Calibri" pitchFamily="34" charset="0"/>
              </a:rPr>
              <a:t>Identify and develop a discussion related to relevant </a:t>
            </a:r>
          </a:p>
          <a:p>
            <a:r>
              <a:rPr lang="en-AU" sz="800" b="1" i="1">
                <a:latin typeface="Calibri" pitchFamily="34" charset="0"/>
              </a:rPr>
              <a:t>‘student learning options’ </a:t>
            </a:r>
            <a:r>
              <a:rPr lang="en-AU" sz="800">
                <a:latin typeface="Calibri" pitchFamily="34" charset="0"/>
              </a:rPr>
              <a:t>(pg.2)  before moving into selecting the appropriate </a:t>
            </a:r>
            <a:r>
              <a:rPr lang="en-AU" sz="800" b="1" i="1">
                <a:latin typeface="Calibri" pitchFamily="34" charset="0"/>
              </a:rPr>
              <a:t>‘learning pathways’ </a:t>
            </a:r>
            <a:r>
              <a:rPr lang="en-AU" sz="800">
                <a:latin typeface="Calibri" pitchFamily="34" charset="0"/>
              </a:rPr>
              <a:t>(pg. 3)</a:t>
            </a:r>
          </a:p>
        </p:txBody>
      </p:sp>
      <p:sp>
        <p:nvSpPr>
          <p:cNvPr id="14351" name="TextBox 21"/>
          <p:cNvSpPr txBox="1">
            <a:spLocks noChangeArrowheads="1"/>
          </p:cNvSpPr>
          <p:nvPr/>
        </p:nvSpPr>
        <p:spPr bwMode="auto">
          <a:xfrm>
            <a:off x="5214938" y="6000750"/>
            <a:ext cx="3522662" cy="584200"/>
          </a:xfrm>
          <a:prstGeom prst="rect">
            <a:avLst/>
          </a:prstGeom>
          <a:noFill/>
          <a:ln w="9525">
            <a:noFill/>
            <a:miter lim="800000"/>
            <a:headEnd/>
            <a:tailEnd/>
          </a:ln>
        </p:spPr>
        <p:txBody>
          <a:bodyPr wrap="none">
            <a:spAutoFit/>
          </a:bodyPr>
          <a:lstStyle/>
          <a:p>
            <a:r>
              <a:rPr lang="en-AU" sz="800">
                <a:latin typeface="Calibri" pitchFamily="34" charset="0"/>
              </a:rPr>
              <a:t>The ‘</a:t>
            </a:r>
            <a:r>
              <a:rPr lang="en-AU" sz="800" b="1" i="1">
                <a:latin typeface="Calibri" pitchFamily="34" charset="0"/>
              </a:rPr>
              <a:t>student learning pathways</a:t>
            </a:r>
            <a:r>
              <a:rPr lang="en-AU" sz="800">
                <a:latin typeface="Calibri" pitchFamily="34" charset="0"/>
              </a:rPr>
              <a:t>’ are  identified as the most appropriate level of</a:t>
            </a:r>
          </a:p>
          <a:p>
            <a:r>
              <a:rPr lang="en-AU" sz="800">
                <a:latin typeface="Calibri" pitchFamily="34" charset="0"/>
              </a:rPr>
              <a:t>engaging the FLO student according to the COMPASS ability descriptors and the </a:t>
            </a:r>
          </a:p>
          <a:p>
            <a:r>
              <a:rPr lang="en-AU" sz="800">
                <a:latin typeface="Calibri" pitchFamily="34" charset="0"/>
              </a:rPr>
              <a:t>identified ACSF levels in Reading and Maths. </a:t>
            </a:r>
          </a:p>
          <a:p>
            <a:r>
              <a:rPr lang="en-AU" sz="800">
                <a:latin typeface="Calibri" pitchFamily="34" charset="0"/>
              </a:rPr>
              <a:t>Please record the selected , </a:t>
            </a:r>
            <a:r>
              <a:rPr lang="en-AU" sz="800" b="1" i="1">
                <a:latin typeface="Calibri" pitchFamily="34" charset="0"/>
              </a:rPr>
              <a:t>‘student learning pathway’ </a:t>
            </a:r>
            <a:r>
              <a:rPr lang="en-AU" sz="800">
                <a:latin typeface="Calibri" pitchFamily="34" charset="0"/>
              </a:rPr>
              <a:t>on (pg.3)</a:t>
            </a:r>
          </a:p>
        </p:txBody>
      </p:sp>
      <p:sp>
        <p:nvSpPr>
          <p:cNvPr id="23" name="Slide Number Placeholder 22"/>
          <p:cNvSpPr>
            <a:spLocks noGrp="1"/>
          </p:cNvSpPr>
          <p:nvPr>
            <p:ph type="sldNum" sz="quarter" idx="12"/>
          </p:nvPr>
        </p:nvSpPr>
        <p:spPr>
          <a:xfrm>
            <a:off x="6686550" y="6592888"/>
            <a:ext cx="2133600" cy="365125"/>
          </a:xfrm>
        </p:spPr>
        <p:txBody>
          <a:bodyPr/>
          <a:lstStyle/>
          <a:p>
            <a:pPr>
              <a:defRPr/>
            </a:pPr>
            <a:fld id="{B4DE047D-611E-4B62-91B9-275F98B2953D}" type="slidenum">
              <a:rPr lang="en-AU"/>
              <a:pPr>
                <a:defRPr/>
              </a:pPr>
              <a:t>1</a:t>
            </a:fld>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nvGraphicFramePr>
        <p:xfrm>
          <a:off x="4500563" y="1217613"/>
          <a:ext cx="3143250" cy="5403850"/>
        </p:xfrm>
        <a:graphic>
          <a:graphicData uri="http://schemas.openxmlformats.org/drawingml/2006/table">
            <a:tbl>
              <a:tblPr firstRow="1" bandRow="1">
                <a:tableStyleId>{00A15C55-8517-42AA-B614-E9B94910E393}</a:tableStyleId>
              </a:tblPr>
              <a:tblGrid>
                <a:gridCol w="3143272"/>
              </a:tblGrid>
              <a:tr h="426081">
                <a:tc>
                  <a:txBody>
                    <a:bodyPr/>
                    <a:lstStyle/>
                    <a:p>
                      <a:pPr algn="ctr"/>
                      <a:r>
                        <a:rPr lang="en-AU" sz="1200" dirty="0" smtClean="0"/>
                        <a:t>LEARNING</a:t>
                      </a:r>
                    </a:p>
                    <a:p>
                      <a:pPr algn="ctr"/>
                      <a:r>
                        <a:rPr lang="en-AU" sz="1200" dirty="0" smtClean="0"/>
                        <a:t>OPTIONS</a:t>
                      </a:r>
                    </a:p>
                  </a:txBody>
                  <a:tcPr/>
                </a:tc>
              </a:tr>
              <a:tr h="754699">
                <a:tc>
                  <a:txBody>
                    <a:bodyPr/>
                    <a:lstStyle/>
                    <a:p>
                      <a:pPr algn="r">
                        <a:buFont typeface="Arial" pitchFamily="34" charset="0"/>
                        <a:buChar char="•"/>
                      </a:pPr>
                      <a:r>
                        <a:rPr lang="en-AU" sz="800" dirty="0" smtClean="0"/>
                        <a:t>Research Project</a:t>
                      </a:r>
                      <a:endParaRPr lang="en-AU" sz="800" dirty="0"/>
                    </a:p>
                  </a:txBody>
                  <a:tcPr/>
                </a:tc>
              </a:tr>
              <a:tr h="1143008">
                <a:tc>
                  <a:txBody>
                    <a:bodyPr/>
                    <a:lstStyle/>
                    <a:p>
                      <a:pPr algn="r">
                        <a:buFont typeface="Arial" pitchFamily="34" charset="0"/>
                        <a:buChar char="•"/>
                      </a:pPr>
                      <a:r>
                        <a:rPr lang="en-AU" sz="800" dirty="0" smtClean="0"/>
                        <a:t>Literacy for Life and</a:t>
                      </a:r>
                      <a:r>
                        <a:rPr lang="en-AU" sz="800" baseline="0" dirty="0" smtClean="0"/>
                        <a:t> Community Work</a:t>
                      </a:r>
                    </a:p>
                    <a:p>
                      <a:pPr algn="r">
                        <a:buFont typeface="Arial" pitchFamily="34" charset="0"/>
                        <a:buChar char="•"/>
                      </a:pPr>
                      <a:r>
                        <a:rPr lang="en-AU" sz="800" baseline="0" dirty="0" smtClean="0"/>
                        <a:t> English Pathways?</a:t>
                      </a:r>
                    </a:p>
                    <a:p>
                      <a:pPr algn="r">
                        <a:buFont typeface="Arial" pitchFamily="34" charset="0"/>
                        <a:buChar char="•"/>
                      </a:pPr>
                      <a:r>
                        <a:rPr lang="en-AU" sz="800" baseline="0" dirty="0" smtClean="0"/>
                        <a:t> CERT 3 VET</a:t>
                      </a:r>
                    </a:p>
                    <a:p>
                      <a:pPr algn="r">
                        <a:buFont typeface="Arial" pitchFamily="34" charset="0"/>
                        <a:buChar char="•"/>
                      </a:pPr>
                      <a:r>
                        <a:rPr lang="en-AU" sz="800" baseline="0" dirty="0" smtClean="0"/>
                        <a:t> Personal Learning Plan</a:t>
                      </a:r>
                      <a:endParaRPr lang="en-AU" sz="800" dirty="0" smtClean="0"/>
                    </a:p>
                  </a:txBody>
                  <a:tcPr/>
                </a:tc>
              </a:tr>
              <a:tr h="1143008">
                <a:tc>
                  <a:txBody>
                    <a:bodyPr/>
                    <a:lstStyle/>
                    <a:p>
                      <a:pPr algn="r">
                        <a:buFont typeface="Arial" pitchFamily="34" charset="0"/>
                        <a:buChar char="•"/>
                      </a:pPr>
                      <a:endParaRPr lang="en-AU" sz="800" dirty="0" smtClean="0"/>
                    </a:p>
                    <a:p>
                      <a:pPr algn="r">
                        <a:buFont typeface="Arial" pitchFamily="34" charset="0"/>
                        <a:buChar char="•"/>
                      </a:pPr>
                      <a:r>
                        <a:rPr lang="en-AU" sz="800" dirty="0" smtClean="0"/>
                        <a:t>All </a:t>
                      </a:r>
                      <a:r>
                        <a:rPr lang="en-AU" sz="800" b="1" dirty="0" smtClean="0"/>
                        <a:t>Core ESD Modules </a:t>
                      </a:r>
                      <a:r>
                        <a:rPr lang="en-AU" sz="800" dirty="0" smtClean="0"/>
                        <a:t>and electives</a:t>
                      </a:r>
                    </a:p>
                    <a:p>
                      <a:pPr algn="r">
                        <a:buFont typeface="Arial" pitchFamily="34" charset="0"/>
                        <a:buChar char="•"/>
                      </a:pPr>
                      <a:r>
                        <a:rPr lang="en-AU" sz="800" b="1" dirty="0" smtClean="0"/>
                        <a:t> CERT</a:t>
                      </a:r>
                      <a:r>
                        <a:rPr lang="en-AU" sz="800" b="1" baseline="0" dirty="0" smtClean="0"/>
                        <a:t> 2 VET </a:t>
                      </a:r>
                      <a:r>
                        <a:rPr lang="en-AU" sz="800" baseline="0" dirty="0" smtClean="0"/>
                        <a:t>for </a:t>
                      </a:r>
                      <a:r>
                        <a:rPr lang="en-AU" sz="800" baseline="0" dirty="0" err="1" smtClean="0"/>
                        <a:t>eg</a:t>
                      </a:r>
                      <a:r>
                        <a:rPr lang="en-AU" sz="800" baseline="0" dirty="0" smtClean="0"/>
                        <a:t>. Retail, Hospitality, Community Services</a:t>
                      </a:r>
                      <a:endParaRPr lang="en-AU" sz="800" dirty="0" smtClean="0"/>
                    </a:p>
                  </a:txBody>
                  <a:tcPr/>
                </a:tc>
              </a:tr>
              <a:tr h="906726">
                <a:tc>
                  <a:txBody>
                    <a:bodyPr/>
                    <a:lstStyle/>
                    <a:p>
                      <a:pPr algn="r"/>
                      <a:endParaRPr lang="en-AU" sz="800" dirty="0" smtClean="0"/>
                    </a:p>
                    <a:p>
                      <a:pPr algn="r">
                        <a:buFont typeface="Arial" pitchFamily="34" charset="0"/>
                        <a:buChar char="•"/>
                      </a:pPr>
                      <a:r>
                        <a:rPr lang="en-AU" sz="800" dirty="0" smtClean="0"/>
                        <a:t>All </a:t>
                      </a:r>
                      <a:r>
                        <a:rPr lang="en-AU" sz="800" b="1" dirty="0" smtClean="0"/>
                        <a:t>CORE IVEC </a:t>
                      </a:r>
                    </a:p>
                    <a:p>
                      <a:pPr algn="r">
                        <a:buFont typeface="Arial" pitchFamily="34" charset="0"/>
                        <a:buChar char="•"/>
                      </a:pPr>
                      <a:r>
                        <a:rPr lang="en-AU" sz="800" b="1" dirty="0" smtClean="0"/>
                        <a:t>Modules </a:t>
                      </a:r>
                      <a:r>
                        <a:rPr lang="en-AU" sz="800" dirty="0" smtClean="0"/>
                        <a:t>and electives</a:t>
                      </a:r>
                    </a:p>
                    <a:p>
                      <a:pPr algn="r">
                        <a:buFont typeface="Arial" pitchFamily="34" charset="0"/>
                        <a:buChar char="•"/>
                      </a:pPr>
                      <a:r>
                        <a:rPr lang="en-AU" sz="800" dirty="0" smtClean="0"/>
                        <a:t>Intro to Community</a:t>
                      </a:r>
                      <a:r>
                        <a:rPr lang="en-AU" sz="800" baseline="0" dirty="0" smtClean="0"/>
                        <a:t> Services, Café Options</a:t>
                      </a:r>
                      <a:endParaRPr lang="en-AU" sz="800" dirty="0" smtClean="0"/>
                    </a:p>
                  </a:txBody>
                  <a:tcPr/>
                </a:tc>
              </a:tr>
              <a:tr h="1000132">
                <a:tc>
                  <a:txBody>
                    <a:bodyPr/>
                    <a:lstStyle/>
                    <a:p>
                      <a:pPr algn="r"/>
                      <a:endParaRPr lang="en-AU" sz="800" dirty="0" smtClean="0"/>
                    </a:p>
                    <a:p>
                      <a:pPr algn="r">
                        <a:buFont typeface="Arial" pitchFamily="34" charset="0"/>
                        <a:buChar char="•"/>
                      </a:pPr>
                      <a:r>
                        <a:rPr lang="en-AU" sz="800" dirty="0" smtClean="0"/>
                        <a:t>IVEC FOUNDATION</a:t>
                      </a:r>
                    </a:p>
                    <a:p>
                      <a:pPr algn="r">
                        <a:buFont typeface="Arial" pitchFamily="34" charset="0"/>
                        <a:buChar char="•"/>
                      </a:pPr>
                      <a:r>
                        <a:rPr lang="en-AU" sz="800" dirty="0" smtClean="0"/>
                        <a:t>SACSA – 8 Curriculum Areas</a:t>
                      </a:r>
                    </a:p>
                    <a:p>
                      <a:pPr algn="r">
                        <a:buFont typeface="Arial" pitchFamily="34" charset="0"/>
                        <a:buChar char="•"/>
                      </a:pPr>
                      <a:r>
                        <a:rPr lang="en-AU" sz="800" dirty="0" smtClean="0"/>
                        <a:t>(resources:</a:t>
                      </a:r>
                      <a:r>
                        <a:rPr lang="en-AU" sz="800" baseline="0" dirty="0" smtClean="0"/>
                        <a:t> SCOOTLE LP</a:t>
                      </a:r>
                      <a:r>
                        <a:rPr lang="en-AU" sz="800" dirty="0" smtClean="0"/>
                        <a:t>)</a:t>
                      </a:r>
                    </a:p>
                    <a:p>
                      <a:pPr algn="r">
                        <a:buFont typeface="Arial" pitchFamily="34" charset="0"/>
                        <a:buChar char="•"/>
                      </a:pPr>
                      <a:r>
                        <a:rPr lang="en-AU" sz="800" dirty="0" smtClean="0"/>
                        <a:t>Multi</a:t>
                      </a:r>
                      <a:r>
                        <a:rPr lang="en-AU" sz="800" baseline="0" dirty="0" smtClean="0"/>
                        <a:t> L</a:t>
                      </a:r>
                      <a:r>
                        <a:rPr lang="en-AU" sz="800" dirty="0" smtClean="0"/>
                        <a:t>it</a:t>
                      </a:r>
                      <a:r>
                        <a:rPr lang="en-AU" sz="800" baseline="0" dirty="0" smtClean="0"/>
                        <a:t> (package) Direct Instructional Supports</a:t>
                      </a:r>
                    </a:p>
                    <a:p>
                      <a:pPr algn="r"/>
                      <a:r>
                        <a:rPr lang="en-AU" sz="800" baseline="0" dirty="0" smtClean="0"/>
                        <a:t>LEXIA </a:t>
                      </a:r>
                      <a:endParaRPr lang="en-AU" sz="800" dirty="0" smtClean="0"/>
                    </a:p>
                  </a:txBody>
                  <a:tcPr/>
                </a:tc>
              </a:tr>
            </a:tbl>
          </a:graphicData>
        </a:graphic>
      </p:graphicFrame>
      <p:graphicFrame>
        <p:nvGraphicFramePr>
          <p:cNvPr id="11" name="Table 10"/>
          <p:cNvGraphicFramePr>
            <a:graphicFrameLocks noGrp="1"/>
          </p:cNvGraphicFramePr>
          <p:nvPr/>
        </p:nvGraphicFramePr>
        <p:xfrm>
          <a:off x="1643063" y="1214438"/>
          <a:ext cx="2643187" cy="5360987"/>
        </p:xfrm>
        <a:graphic>
          <a:graphicData uri="http://schemas.openxmlformats.org/drawingml/2006/table">
            <a:tbl>
              <a:tblPr firstRow="1" bandRow="1">
                <a:tableStyleId>{00A15C55-8517-42AA-B614-E9B94910E393}</a:tableStyleId>
              </a:tblPr>
              <a:tblGrid>
                <a:gridCol w="2643206"/>
              </a:tblGrid>
              <a:tr h="454855">
                <a:tc>
                  <a:txBody>
                    <a:bodyPr/>
                    <a:lstStyle/>
                    <a:p>
                      <a:pPr algn="ctr"/>
                      <a:r>
                        <a:rPr lang="en-AU" sz="1200" dirty="0" smtClean="0"/>
                        <a:t>LEARNING</a:t>
                      </a:r>
                    </a:p>
                    <a:p>
                      <a:pPr algn="ctr"/>
                      <a:r>
                        <a:rPr lang="en-AU" sz="1200" dirty="0" smtClean="0"/>
                        <a:t>OPTIONS</a:t>
                      </a:r>
                      <a:endParaRPr lang="en-AU" sz="1200" dirty="0"/>
                    </a:p>
                  </a:txBody>
                  <a:tcPr/>
                </a:tc>
              </a:tr>
              <a:tr h="685807">
                <a:tc>
                  <a:txBody>
                    <a:bodyPr/>
                    <a:lstStyle/>
                    <a:p>
                      <a:pPr>
                        <a:buFont typeface="Arial" pitchFamily="34" charset="0"/>
                        <a:buChar char="•"/>
                      </a:pPr>
                      <a:r>
                        <a:rPr lang="en-AU" sz="800" dirty="0" smtClean="0"/>
                        <a:t>Research Project</a:t>
                      </a:r>
                      <a:endParaRPr lang="en-AU" sz="800" dirty="0"/>
                    </a:p>
                  </a:txBody>
                  <a:tcPr/>
                </a:tc>
              </a:tr>
              <a:tr h="1238540">
                <a:tc>
                  <a:txBody>
                    <a:bodyPr/>
                    <a:lstStyle/>
                    <a:p>
                      <a:pPr>
                        <a:buFont typeface="Arial" pitchFamily="34" charset="0"/>
                        <a:buChar char="•"/>
                      </a:pPr>
                      <a:r>
                        <a:rPr lang="en-AU" sz="800" dirty="0" smtClean="0"/>
                        <a:t>Numeracy for Life and</a:t>
                      </a:r>
                      <a:r>
                        <a:rPr lang="en-AU" sz="800" baseline="0" dirty="0" smtClean="0"/>
                        <a:t> Community Work</a:t>
                      </a:r>
                    </a:p>
                    <a:p>
                      <a:pPr>
                        <a:buFont typeface="Arial" pitchFamily="34" charset="0"/>
                        <a:buChar char="•"/>
                      </a:pPr>
                      <a:r>
                        <a:rPr lang="en-AU" sz="800" baseline="0" dirty="0" smtClean="0"/>
                        <a:t> Maths Pathways?</a:t>
                      </a:r>
                    </a:p>
                    <a:p>
                      <a:pPr>
                        <a:buFont typeface="Arial" pitchFamily="34" charset="0"/>
                        <a:buChar char="•"/>
                      </a:pPr>
                      <a:r>
                        <a:rPr lang="en-AU" sz="800" baseline="0" dirty="0" smtClean="0"/>
                        <a:t> CERT 3 VET</a:t>
                      </a:r>
                    </a:p>
                    <a:p>
                      <a:pPr>
                        <a:buFont typeface="Arial" pitchFamily="34" charset="0"/>
                        <a:buChar char="•"/>
                      </a:pPr>
                      <a:r>
                        <a:rPr lang="en-AU" sz="800" baseline="0" dirty="0" smtClean="0"/>
                        <a:t> Personal Learning Plan</a:t>
                      </a:r>
                      <a:endParaRPr lang="en-AU" sz="800" dirty="0" smtClean="0"/>
                    </a:p>
                  </a:txBody>
                  <a:tcPr/>
                </a:tc>
              </a:tr>
              <a:tr h="1118914">
                <a:tc>
                  <a:txBody>
                    <a:bodyPr/>
                    <a:lstStyle/>
                    <a:p>
                      <a:pPr>
                        <a:buFont typeface="Arial" pitchFamily="34" charset="0"/>
                        <a:buChar char="•"/>
                      </a:pPr>
                      <a:endParaRPr lang="en-AU" sz="800" dirty="0" smtClean="0"/>
                    </a:p>
                    <a:p>
                      <a:pPr>
                        <a:buFont typeface="Arial" pitchFamily="34" charset="0"/>
                        <a:buChar char="•"/>
                      </a:pPr>
                      <a:r>
                        <a:rPr lang="en-AU" sz="800" dirty="0" smtClean="0"/>
                        <a:t>All Core ESD  Modules and electives</a:t>
                      </a:r>
                    </a:p>
                    <a:p>
                      <a:pPr>
                        <a:buFont typeface="Arial" pitchFamily="34" charset="0"/>
                        <a:buChar char="•"/>
                      </a:pPr>
                      <a:r>
                        <a:rPr lang="en-AU" sz="800" dirty="0" smtClean="0"/>
                        <a:t> CERT</a:t>
                      </a:r>
                      <a:r>
                        <a:rPr lang="en-AU" sz="800" baseline="0" dirty="0" smtClean="0"/>
                        <a:t> 2 VET</a:t>
                      </a:r>
                    </a:p>
                    <a:p>
                      <a:pPr>
                        <a:buFont typeface="Arial" pitchFamily="34" charset="0"/>
                        <a:buChar char="•"/>
                      </a:pPr>
                      <a:r>
                        <a:rPr lang="en-AU" sz="800" baseline="0" dirty="0" smtClean="0"/>
                        <a:t> for </a:t>
                      </a:r>
                      <a:r>
                        <a:rPr lang="en-AU" sz="800" baseline="0" dirty="0" err="1" smtClean="0"/>
                        <a:t>eg</a:t>
                      </a:r>
                      <a:r>
                        <a:rPr lang="en-AU" sz="800" baseline="0" dirty="0" smtClean="0"/>
                        <a:t>. Vehicle Servicing , Building and Construction</a:t>
                      </a:r>
                      <a:endParaRPr lang="en-AU" sz="800" dirty="0" smtClean="0"/>
                    </a:p>
                  </a:txBody>
                  <a:tcPr/>
                </a:tc>
              </a:tr>
              <a:tr h="857256">
                <a:tc>
                  <a:txBody>
                    <a:bodyPr/>
                    <a:lstStyle/>
                    <a:p>
                      <a:pPr algn="l">
                        <a:buFont typeface="Arial" pitchFamily="34" charset="0"/>
                        <a:buChar char="•"/>
                      </a:pPr>
                      <a:r>
                        <a:rPr lang="en-AU" sz="800" dirty="0" smtClean="0"/>
                        <a:t>All CORE IVEC </a:t>
                      </a:r>
                    </a:p>
                    <a:p>
                      <a:pPr algn="l">
                        <a:buFont typeface="Arial" pitchFamily="34" charset="0"/>
                        <a:buChar char="•"/>
                      </a:pPr>
                      <a:r>
                        <a:rPr lang="en-AU" sz="800" dirty="0" smtClean="0"/>
                        <a:t>Modules and electives</a:t>
                      </a:r>
                    </a:p>
                    <a:p>
                      <a:pPr algn="l">
                        <a:buFont typeface="Arial" pitchFamily="34" charset="0"/>
                        <a:buChar char="•"/>
                      </a:pPr>
                      <a:r>
                        <a:rPr lang="en-AU" sz="800" dirty="0" smtClean="0"/>
                        <a:t>Intro to Trades</a:t>
                      </a:r>
                    </a:p>
                    <a:p>
                      <a:pPr algn="l">
                        <a:buFont typeface="Arial" pitchFamily="34" charset="0"/>
                        <a:buChar char="•"/>
                      </a:pPr>
                      <a:r>
                        <a:rPr lang="en-AU" sz="800" dirty="0" smtClean="0"/>
                        <a:t>EMM </a:t>
                      </a:r>
                    </a:p>
                    <a:p>
                      <a:pPr algn="l">
                        <a:buFont typeface="Arial" pitchFamily="34" charset="0"/>
                        <a:buChar char="•"/>
                      </a:pPr>
                      <a:r>
                        <a:rPr lang="en-AU" sz="800" dirty="0" smtClean="0"/>
                        <a:t>(Elementary Maths Mastery)</a:t>
                      </a:r>
                      <a:r>
                        <a:rPr lang="en-AU" sz="800" baseline="0" dirty="0" smtClean="0"/>
                        <a:t> </a:t>
                      </a:r>
                      <a:endParaRPr lang="en-AU" sz="800" dirty="0" smtClean="0"/>
                    </a:p>
                  </a:txBody>
                  <a:tcPr/>
                </a:tc>
              </a:tr>
              <a:tr h="1003097">
                <a:tc>
                  <a:txBody>
                    <a:bodyPr/>
                    <a:lstStyle/>
                    <a:p>
                      <a:pPr algn="ctr"/>
                      <a:endParaRPr lang="en-AU" sz="800" dirty="0" smtClean="0"/>
                    </a:p>
                    <a:p>
                      <a:pPr algn="l">
                        <a:buFont typeface="Arial" pitchFamily="34" charset="0"/>
                        <a:buChar char="•"/>
                      </a:pPr>
                      <a:r>
                        <a:rPr lang="en-AU" sz="800" dirty="0" smtClean="0"/>
                        <a:t>IVEC FOUNDATION</a:t>
                      </a:r>
                    </a:p>
                    <a:p>
                      <a:pPr algn="l">
                        <a:buFont typeface="Arial" pitchFamily="34" charset="0"/>
                        <a:buChar char="•"/>
                      </a:pPr>
                      <a:r>
                        <a:rPr lang="en-AU" sz="800" dirty="0" smtClean="0"/>
                        <a:t>SACSA – 8 Curriculum Areas</a:t>
                      </a:r>
                    </a:p>
                    <a:p>
                      <a:pPr algn="l">
                        <a:buFont typeface="Arial" pitchFamily="34" charset="0"/>
                        <a:buChar char="•"/>
                      </a:pPr>
                      <a:r>
                        <a:rPr lang="en-AU" sz="800" dirty="0" smtClean="0"/>
                        <a:t>(resources:</a:t>
                      </a:r>
                      <a:r>
                        <a:rPr lang="en-AU" sz="800" baseline="0" dirty="0" smtClean="0"/>
                        <a:t> SCOOTLE LP</a:t>
                      </a:r>
                      <a:r>
                        <a:rPr lang="en-AU" sz="800" dirty="0" smtClean="0"/>
                        <a:t>)</a:t>
                      </a:r>
                    </a:p>
                    <a:p>
                      <a:pPr algn="l">
                        <a:buFont typeface="Arial" pitchFamily="34" charset="0"/>
                        <a:buChar char="•"/>
                      </a:pPr>
                      <a:r>
                        <a:rPr lang="en-AU" sz="800" dirty="0" smtClean="0"/>
                        <a:t>Online</a:t>
                      </a:r>
                      <a:r>
                        <a:rPr lang="en-AU" sz="800" baseline="0" dirty="0" smtClean="0"/>
                        <a:t> Maths (mc)</a:t>
                      </a:r>
                      <a:endParaRPr lang="en-AU" sz="800" dirty="0" smtClean="0"/>
                    </a:p>
                  </a:txBody>
                  <a:tcPr/>
                </a:tc>
              </a:tr>
            </a:tbl>
          </a:graphicData>
        </a:graphic>
      </p:graphicFrame>
      <p:graphicFrame>
        <p:nvGraphicFramePr>
          <p:cNvPr id="9" name="Table 8"/>
          <p:cNvGraphicFramePr>
            <a:graphicFrameLocks noGrp="1"/>
          </p:cNvGraphicFramePr>
          <p:nvPr/>
        </p:nvGraphicFramePr>
        <p:xfrm>
          <a:off x="7715250" y="1214438"/>
          <a:ext cx="1285875" cy="5402262"/>
        </p:xfrm>
        <a:graphic>
          <a:graphicData uri="http://schemas.openxmlformats.org/drawingml/2006/table">
            <a:tbl>
              <a:tblPr firstRow="1" bandRow="1">
                <a:tableStyleId>{5C22544A-7EE6-4342-B048-85BDC9FD1C3A}</a:tableStyleId>
              </a:tblPr>
              <a:tblGrid>
                <a:gridCol w="1285884"/>
              </a:tblGrid>
              <a:tr h="408802">
                <a:tc>
                  <a:txBody>
                    <a:bodyPr/>
                    <a:lstStyle/>
                    <a:p>
                      <a:pPr algn="l"/>
                      <a:r>
                        <a:rPr lang="en-AU" sz="1600" dirty="0" smtClean="0"/>
                        <a:t>READING</a:t>
                      </a:r>
                      <a:endParaRPr lang="en-AU" sz="1600" dirty="0"/>
                    </a:p>
                  </a:txBody>
                  <a:tcPr/>
                </a:tc>
              </a:tr>
              <a:tr h="805644">
                <a:tc>
                  <a:txBody>
                    <a:bodyPr/>
                    <a:lstStyle/>
                    <a:p>
                      <a:r>
                        <a:rPr lang="en-AU" sz="1000" b="1" i="0" dirty="0" smtClean="0"/>
                        <a:t>ACSF  4 and above</a:t>
                      </a:r>
                    </a:p>
                    <a:p>
                      <a:pPr>
                        <a:buFont typeface="Arial" pitchFamily="34" charset="0"/>
                        <a:buChar char="•"/>
                      </a:pPr>
                      <a:r>
                        <a:rPr lang="en-AU" sz="1000" b="1" i="0" dirty="0" smtClean="0"/>
                        <a:t> </a:t>
                      </a:r>
                      <a:r>
                        <a:rPr lang="en-AU" sz="1000" i="0" dirty="0" smtClean="0"/>
                        <a:t>SACE STAGE 1-2</a:t>
                      </a:r>
                    </a:p>
                    <a:p>
                      <a:pPr>
                        <a:buFont typeface="Arial" pitchFamily="34" charset="0"/>
                        <a:buChar char="•"/>
                      </a:pPr>
                      <a:r>
                        <a:rPr lang="en-AU" sz="1000" b="0" i="0" dirty="0" smtClean="0">
                          <a:latin typeface="+mn-lt"/>
                        </a:rPr>
                        <a:t>University Studies</a:t>
                      </a:r>
                    </a:p>
                    <a:p>
                      <a:endParaRPr lang="en-AU" sz="1000" i="1" dirty="0" smtClean="0"/>
                    </a:p>
                  </a:txBody>
                  <a:tcPr/>
                </a:tc>
              </a:tr>
              <a:tr h="1165912">
                <a:tc>
                  <a:txBody>
                    <a:bodyPr/>
                    <a:lstStyle/>
                    <a:p>
                      <a:r>
                        <a:rPr lang="en-AU" sz="1000" b="1" dirty="0" smtClean="0"/>
                        <a:t>ACSF </a:t>
                      </a:r>
                      <a:r>
                        <a:rPr lang="en-AU" sz="1000" b="1" baseline="0" dirty="0" smtClean="0"/>
                        <a:t> 3-4  </a:t>
                      </a:r>
                    </a:p>
                    <a:p>
                      <a:pPr>
                        <a:buFont typeface="Arial" pitchFamily="34" charset="0"/>
                        <a:buChar char="•"/>
                      </a:pPr>
                      <a:r>
                        <a:rPr lang="en-AU" sz="1000" baseline="0" dirty="0" smtClean="0"/>
                        <a:t>SACE STAGE 1</a:t>
                      </a:r>
                    </a:p>
                    <a:p>
                      <a:pPr>
                        <a:buFont typeface="Arial" pitchFamily="34" charset="0"/>
                        <a:buChar char="•"/>
                      </a:pPr>
                      <a:r>
                        <a:rPr lang="en-AU" sz="1000" baseline="0" dirty="0" smtClean="0"/>
                        <a:t>PLP</a:t>
                      </a:r>
                    </a:p>
                    <a:p>
                      <a:pPr>
                        <a:buFont typeface="Arial" pitchFamily="34" charset="0"/>
                        <a:buChar char="•"/>
                      </a:pPr>
                      <a:r>
                        <a:rPr lang="en-AU" sz="1000" dirty="0" smtClean="0"/>
                        <a:t>CERT.</a:t>
                      </a:r>
                      <a:r>
                        <a:rPr lang="en-AU" sz="1000" baseline="0" dirty="0" smtClean="0"/>
                        <a:t> 3 VET</a:t>
                      </a:r>
                    </a:p>
                    <a:p>
                      <a:endParaRPr lang="en-AU" sz="1000" dirty="0"/>
                    </a:p>
                  </a:txBody>
                  <a:tcPr/>
                </a:tc>
              </a:tr>
              <a:tr h="1108804">
                <a:tc>
                  <a:txBody>
                    <a:bodyPr/>
                    <a:lstStyle/>
                    <a:p>
                      <a:r>
                        <a:rPr lang="en-AU" sz="1000" b="1" dirty="0" smtClean="0"/>
                        <a:t>ACSF</a:t>
                      </a:r>
                      <a:r>
                        <a:rPr lang="en-AU" sz="1000" b="1" baseline="0" dirty="0" smtClean="0"/>
                        <a:t>  2-3  </a:t>
                      </a:r>
                    </a:p>
                    <a:p>
                      <a:pPr>
                        <a:buFont typeface="Arial" pitchFamily="34" charset="0"/>
                        <a:buChar char="•"/>
                      </a:pPr>
                      <a:r>
                        <a:rPr lang="en-AU" sz="1000" b="0" baseline="0" dirty="0" smtClean="0"/>
                        <a:t>CERT 2 ESD or </a:t>
                      </a:r>
                    </a:p>
                    <a:p>
                      <a:pPr>
                        <a:buFont typeface="Arial" pitchFamily="34" charset="0"/>
                        <a:buChar char="•"/>
                      </a:pPr>
                      <a:r>
                        <a:rPr lang="en-AU" sz="1000" b="0" baseline="0" dirty="0" smtClean="0"/>
                        <a:t>CERT 2 VET</a:t>
                      </a:r>
                    </a:p>
                    <a:p>
                      <a:pPr>
                        <a:buFont typeface="Arial" pitchFamily="34" charset="0"/>
                        <a:buChar char="•"/>
                      </a:pPr>
                      <a:r>
                        <a:rPr lang="en-AU" sz="1000" b="0" baseline="0" dirty="0" smtClean="0"/>
                        <a:t>PLP</a:t>
                      </a:r>
                    </a:p>
                    <a:p>
                      <a:endParaRPr lang="en-AU" sz="1000" b="0" baseline="0" dirty="0" smtClean="0"/>
                    </a:p>
                    <a:p>
                      <a:endParaRPr lang="en-AU" sz="1000" b="0" baseline="0" dirty="0" smtClean="0"/>
                    </a:p>
                  </a:txBody>
                  <a:tcPr/>
                </a:tc>
              </a:tr>
              <a:tr h="868556">
                <a:tc>
                  <a:txBody>
                    <a:bodyPr/>
                    <a:lstStyle/>
                    <a:p>
                      <a:r>
                        <a:rPr lang="en-AU" sz="1000" b="1" dirty="0" smtClean="0"/>
                        <a:t>ACSF  1-2</a:t>
                      </a:r>
                      <a:r>
                        <a:rPr lang="en-AU" sz="1000" b="1" baseline="0" dirty="0" smtClean="0"/>
                        <a:t>  </a:t>
                      </a:r>
                    </a:p>
                    <a:p>
                      <a:pPr>
                        <a:buFont typeface="Arial" pitchFamily="34" charset="0"/>
                        <a:buChar char="•"/>
                      </a:pPr>
                      <a:r>
                        <a:rPr lang="en-AU" sz="1000" b="0" dirty="0" smtClean="0"/>
                        <a:t>CERT</a:t>
                      </a:r>
                      <a:r>
                        <a:rPr lang="en-AU" sz="1000" b="0" baseline="0" dirty="0" smtClean="0"/>
                        <a:t> 1 IVEC</a:t>
                      </a:r>
                    </a:p>
                    <a:p>
                      <a:pPr>
                        <a:buFont typeface="Arial" pitchFamily="34" charset="0"/>
                        <a:buChar char="•"/>
                      </a:pPr>
                      <a:r>
                        <a:rPr lang="en-AU" sz="1000" b="0" baseline="0" dirty="0" smtClean="0"/>
                        <a:t>CERT 1 VET</a:t>
                      </a:r>
                    </a:p>
                    <a:p>
                      <a:pPr>
                        <a:buFont typeface="Arial" pitchFamily="34" charset="0"/>
                        <a:buChar char="•"/>
                      </a:pPr>
                      <a:endParaRPr lang="en-AU" sz="1000" b="0" baseline="0" dirty="0" smtClean="0"/>
                    </a:p>
                    <a:p>
                      <a:pPr>
                        <a:buFont typeface="Arial" pitchFamily="34" charset="0"/>
                        <a:buChar char="•"/>
                      </a:pPr>
                      <a:endParaRPr lang="en-AU" sz="1000" b="0" baseline="0" dirty="0" smtClean="0"/>
                    </a:p>
                  </a:txBody>
                  <a:tcPr/>
                </a:tc>
              </a:tr>
              <a:tr h="1044605">
                <a:tc>
                  <a:txBody>
                    <a:bodyPr/>
                    <a:lstStyle/>
                    <a:p>
                      <a:r>
                        <a:rPr lang="en-AU" sz="1000" b="1" dirty="0" smtClean="0"/>
                        <a:t>ACSF  1 and below</a:t>
                      </a:r>
                    </a:p>
                    <a:p>
                      <a:pPr>
                        <a:buFont typeface="Arial" pitchFamily="34" charset="0"/>
                        <a:buChar char="•"/>
                      </a:pPr>
                      <a:r>
                        <a:rPr lang="en-AU" sz="1000" dirty="0" smtClean="0"/>
                        <a:t>IVEC FOUNDATION </a:t>
                      </a:r>
                      <a:r>
                        <a:rPr lang="en-AU" sz="1000" baseline="0" dirty="0" smtClean="0"/>
                        <a:t> </a:t>
                      </a:r>
                      <a:endParaRPr lang="en-AU" sz="1000" dirty="0" smtClean="0"/>
                    </a:p>
                    <a:p>
                      <a:pPr>
                        <a:buFont typeface="Arial" pitchFamily="34" charset="0"/>
                        <a:buChar char="•"/>
                      </a:pPr>
                      <a:r>
                        <a:rPr lang="en-AU" sz="1000" dirty="0" smtClean="0"/>
                        <a:t>SACSA</a:t>
                      </a:r>
                    </a:p>
                    <a:p>
                      <a:pPr>
                        <a:buFont typeface="Arial" pitchFamily="34" charset="0"/>
                        <a:buChar char="•"/>
                      </a:pPr>
                      <a:r>
                        <a:rPr lang="en-AU" sz="1000" dirty="0" smtClean="0"/>
                        <a:t>Personalised Project</a:t>
                      </a:r>
                    </a:p>
                  </a:txBody>
                  <a:tcPr/>
                </a:tc>
              </a:tr>
            </a:tbl>
          </a:graphicData>
        </a:graphic>
      </p:graphicFrame>
      <p:graphicFrame>
        <p:nvGraphicFramePr>
          <p:cNvPr id="16" name="Table 15"/>
          <p:cNvGraphicFramePr>
            <a:graphicFrameLocks noGrp="1"/>
          </p:cNvGraphicFramePr>
          <p:nvPr/>
        </p:nvGraphicFramePr>
        <p:xfrm>
          <a:off x="71438" y="1214438"/>
          <a:ext cx="1428750" cy="5368925"/>
        </p:xfrm>
        <a:graphic>
          <a:graphicData uri="http://schemas.openxmlformats.org/drawingml/2006/table">
            <a:tbl>
              <a:tblPr firstRow="1" bandRow="1">
                <a:tableStyleId>{F5AB1C69-6EDB-4FF4-983F-18BD219EF322}</a:tableStyleId>
              </a:tblPr>
              <a:tblGrid>
                <a:gridCol w="1428760"/>
              </a:tblGrid>
              <a:tr h="428628">
                <a:tc>
                  <a:txBody>
                    <a:bodyPr/>
                    <a:lstStyle/>
                    <a:p>
                      <a:pPr algn="l"/>
                      <a:r>
                        <a:rPr lang="en-AU" sz="1600" dirty="0" smtClean="0"/>
                        <a:t>MATHS</a:t>
                      </a:r>
                      <a:endParaRPr lang="en-AU" sz="1600" dirty="0"/>
                    </a:p>
                  </a:txBody>
                  <a:tcPr/>
                </a:tc>
              </a:tr>
              <a:tr h="746768">
                <a:tc>
                  <a:txBody>
                    <a:bodyPr/>
                    <a:lstStyle/>
                    <a:p>
                      <a:r>
                        <a:rPr lang="en-AU" sz="1000" b="1" dirty="0" smtClean="0"/>
                        <a:t>ACSF  4 and above </a:t>
                      </a:r>
                    </a:p>
                    <a:p>
                      <a:pPr>
                        <a:buFont typeface="Arial" pitchFamily="34" charset="0"/>
                        <a:buChar char="•"/>
                      </a:pPr>
                      <a:r>
                        <a:rPr lang="en-AU" sz="1000" dirty="0" smtClean="0"/>
                        <a:t>SACE STAGE 1-2</a:t>
                      </a:r>
                    </a:p>
                    <a:p>
                      <a:pPr>
                        <a:buFont typeface="Arial" pitchFamily="34" charset="0"/>
                        <a:buChar char="•"/>
                      </a:pPr>
                      <a:r>
                        <a:rPr lang="en-AU" sz="1000" dirty="0" smtClean="0"/>
                        <a:t>University Studies</a:t>
                      </a:r>
                    </a:p>
                    <a:p>
                      <a:endParaRPr lang="en-AU" sz="1200" dirty="0" smtClean="0"/>
                    </a:p>
                  </a:txBody>
                  <a:tcPr/>
                </a:tc>
              </a:tr>
              <a:tr h="1182058">
                <a:tc>
                  <a:txBody>
                    <a:bodyPr/>
                    <a:lstStyle/>
                    <a:p>
                      <a:r>
                        <a:rPr lang="en-AU" sz="1000" b="1" dirty="0" smtClean="0"/>
                        <a:t>ACSF </a:t>
                      </a:r>
                      <a:r>
                        <a:rPr lang="en-AU" sz="1000" b="1" baseline="0" dirty="0" smtClean="0"/>
                        <a:t> 3-4  </a:t>
                      </a:r>
                    </a:p>
                    <a:p>
                      <a:pPr>
                        <a:buFont typeface="Arial" pitchFamily="34" charset="0"/>
                        <a:buChar char="•"/>
                      </a:pPr>
                      <a:r>
                        <a:rPr lang="en-AU" sz="1000" baseline="0" dirty="0" smtClean="0"/>
                        <a:t>SACE STAGE 1</a:t>
                      </a:r>
                    </a:p>
                    <a:p>
                      <a:pPr>
                        <a:buFont typeface="Arial" pitchFamily="34" charset="0"/>
                        <a:buChar char="•"/>
                      </a:pPr>
                      <a:r>
                        <a:rPr lang="en-AU" sz="1000" baseline="0" dirty="0" smtClean="0"/>
                        <a:t>PLP</a:t>
                      </a:r>
                    </a:p>
                    <a:p>
                      <a:pPr>
                        <a:buFont typeface="Arial" pitchFamily="34" charset="0"/>
                        <a:buNone/>
                      </a:pPr>
                      <a:r>
                        <a:rPr lang="en-AU" sz="1000" baseline="0" dirty="0" smtClean="0"/>
                        <a:t>CERT.3</a:t>
                      </a:r>
                    </a:p>
                  </a:txBody>
                  <a:tcPr/>
                </a:tc>
              </a:tr>
              <a:tr h="1143008">
                <a:tc>
                  <a:txBody>
                    <a:bodyPr/>
                    <a:lstStyle/>
                    <a:p>
                      <a:r>
                        <a:rPr lang="en-AU" sz="1000" b="1" dirty="0" smtClean="0"/>
                        <a:t>ACSF</a:t>
                      </a:r>
                      <a:r>
                        <a:rPr lang="en-AU" sz="1000" b="1" baseline="0" dirty="0" smtClean="0"/>
                        <a:t>  2-3  </a:t>
                      </a:r>
                    </a:p>
                    <a:p>
                      <a:pPr>
                        <a:buFont typeface="Arial" pitchFamily="34" charset="0"/>
                        <a:buChar char="•"/>
                      </a:pPr>
                      <a:r>
                        <a:rPr lang="en-AU" sz="1000" baseline="0" dirty="0" smtClean="0"/>
                        <a:t>CERT 2 ESD or </a:t>
                      </a:r>
                    </a:p>
                    <a:p>
                      <a:pPr>
                        <a:buFont typeface="Arial" pitchFamily="34" charset="0"/>
                        <a:buChar char="•"/>
                      </a:pPr>
                      <a:r>
                        <a:rPr lang="en-AU" sz="1000" baseline="0" dirty="0" smtClean="0"/>
                        <a:t>CERT 2 VET</a:t>
                      </a:r>
                    </a:p>
                    <a:p>
                      <a:pPr>
                        <a:buFont typeface="Arial" pitchFamily="34" charset="0"/>
                        <a:buChar char="•"/>
                      </a:pPr>
                      <a:r>
                        <a:rPr lang="en-AU" sz="1000" baseline="0" dirty="0" smtClean="0"/>
                        <a:t>PLP</a:t>
                      </a:r>
                    </a:p>
                    <a:p>
                      <a:endParaRPr lang="en-AU" sz="1200" b="0" baseline="0" dirty="0" smtClean="0"/>
                    </a:p>
                    <a:p>
                      <a:endParaRPr lang="en-AU" sz="1200" b="0" baseline="0" dirty="0" smtClean="0"/>
                    </a:p>
                  </a:txBody>
                  <a:tcPr/>
                </a:tc>
              </a:tr>
              <a:tr h="857256">
                <a:tc>
                  <a:txBody>
                    <a:bodyPr/>
                    <a:lstStyle/>
                    <a:p>
                      <a:r>
                        <a:rPr lang="en-AU" sz="1000" b="1" dirty="0" smtClean="0"/>
                        <a:t>ACSF  1-2</a:t>
                      </a:r>
                      <a:r>
                        <a:rPr lang="en-AU" sz="1000" b="1" baseline="0" dirty="0" smtClean="0"/>
                        <a:t>  </a:t>
                      </a:r>
                    </a:p>
                    <a:p>
                      <a:pPr>
                        <a:buFont typeface="Arial" pitchFamily="34" charset="0"/>
                        <a:buChar char="•"/>
                      </a:pPr>
                      <a:r>
                        <a:rPr lang="en-AU" sz="1000" dirty="0" smtClean="0"/>
                        <a:t>CERT 1 - IVEC</a:t>
                      </a:r>
                      <a:endParaRPr lang="en-AU" sz="1000" baseline="0" dirty="0" smtClean="0"/>
                    </a:p>
                    <a:p>
                      <a:pPr>
                        <a:buFont typeface="Arial" pitchFamily="34" charset="0"/>
                        <a:buChar char="•"/>
                      </a:pPr>
                      <a:r>
                        <a:rPr lang="en-AU" sz="1000" baseline="0" dirty="0" smtClean="0"/>
                        <a:t>CERT 1 - VET</a:t>
                      </a:r>
                    </a:p>
                    <a:p>
                      <a:endParaRPr lang="en-AU" sz="1200" b="0" dirty="0" smtClean="0"/>
                    </a:p>
                  </a:txBody>
                  <a:tcPr/>
                </a:tc>
              </a:tr>
              <a:tr h="1011218">
                <a:tc>
                  <a:txBody>
                    <a:bodyPr/>
                    <a:lstStyle/>
                    <a:p>
                      <a:r>
                        <a:rPr lang="en-AU" sz="1000" b="1" dirty="0" smtClean="0"/>
                        <a:t>ACSF  1 and below</a:t>
                      </a:r>
                    </a:p>
                    <a:p>
                      <a:pPr>
                        <a:buFont typeface="Arial" pitchFamily="34" charset="0"/>
                        <a:buChar char="•"/>
                      </a:pPr>
                      <a:r>
                        <a:rPr lang="en-AU" sz="1000" dirty="0" smtClean="0"/>
                        <a:t>IVEC FOUNDATION  </a:t>
                      </a:r>
                    </a:p>
                    <a:p>
                      <a:pPr>
                        <a:buFont typeface="Arial" pitchFamily="34" charset="0"/>
                        <a:buChar char="•"/>
                      </a:pPr>
                      <a:r>
                        <a:rPr lang="en-AU" sz="1000" dirty="0" smtClean="0"/>
                        <a:t>SACSA</a:t>
                      </a:r>
                    </a:p>
                    <a:p>
                      <a:pPr>
                        <a:buFont typeface="Arial" pitchFamily="34" charset="0"/>
                        <a:buChar char="•"/>
                      </a:pPr>
                      <a:r>
                        <a:rPr lang="en-AU" sz="1000" dirty="0" smtClean="0"/>
                        <a:t>Personalised Project</a:t>
                      </a:r>
                    </a:p>
                    <a:p>
                      <a:endParaRPr lang="en-AU" sz="1200" dirty="0" smtClean="0"/>
                    </a:p>
                  </a:txBody>
                  <a:tcPr/>
                </a:tc>
              </a:tr>
            </a:tbl>
          </a:graphicData>
        </a:graphic>
      </p:graphicFrame>
      <p:sp>
        <p:nvSpPr>
          <p:cNvPr id="4" name="Rectangle 3"/>
          <p:cNvSpPr/>
          <p:nvPr/>
        </p:nvSpPr>
        <p:spPr>
          <a:xfrm>
            <a:off x="71406" y="142851"/>
            <a:ext cx="2643206" cy="714381"/>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AU" sz="1400" b="1" dirty="0">
                <a:solidFill>
                  <a:schemeClr val="bg2">
                    <a:lumMod val="10000"/>
                  </a:schemeClr>
                </a:solidFill>
              </a:rPr>
              <a:t>    STUDENT LEARNING OPTIONS</a:t>
            </a:r>
            <a:endParaRPr lang="en-AU" sz="1400" b="1" dirty="0">
              <a:solidFill>
                <a:schemeClr val="bg2">
                  <a:lumMod val="10000"/>
                </a:schemeClr>
              </a:solidFill>
            </a:endParaRPr>
          </a:p>
        </p:txBody>
      </p:sp>
      <p:cxnSp>
        <p:nvCxnSpPr>
          <p:cNvPr id="29" name="Straight Connector 28"/>
          <p:cNvCxnSpPr/>
          <p:nvPr/>
        </p:nvCxnSpPr>
        <p:spPr>
          <a:xfrm>
            <a:off x="0" y="4713288"/>
            <a:ext cx="9144000" cy="1587"/>
          </a:xfrm>
          <a:prstGeom prst="line">
            <a:avLst/>
          </a:prstGeom>
          <a:ln>
            <a:prstDash val="dash"/>
          </a:ln>
        </p:spPr>
        <p:style>
          <a:lnRef idx="3">
            <a:schemeClr val="accent2"/>
          </a:lnRef>
          <a:fillRef idx="0">
            <a:schemeClr val="accent2"/>
          </a:fillRef>
          <a:effectRef idx="2">
            <a:schemeClr val="accent2"/>
          </a:effectRef>
          <a:fontRef idx="minor">
            <a:schemeClr val="tx1"/>
          </a:fontRef>
        </p:style>
      </p:cxnSp>
      <p:grpSp>
        <p:nvGrpSpPr>
          <p:cNvPr id="15429" name="Group 14"/>
          <p:cNvGrpSpPr>
            <a:grpSpLocks/>
          </p:cNvGrpSpPr>
          <p:nvPr/>
        </p:nvGrpSpPr>
        <p:grpSpPr bwMode="auto">
          <a:xfrm>
            <a:off x="642938" y="642938"/>
            <a:ext cx="1428750" cy="500062"/>
            <a:chOff x="586948" y="510682"/>
            <a:chExt cx="2929009" cy="632302"/>
          </a:xfrm>
        </p:grpSpPr>
        <p:pic>
          <p:nvPicPr>
            <p:cNvPr id="14" name="Picture 6" descr="Compass Literacy and Numeracy Assessment"/>
            <p:cNvPicPr>
              <a:picLocks noChangeAspect="1" noChangeArrowheads="1"/>
            </p:cNvPicPr>
            <p:nvPr/>
          </p:nvPicPr>
          <p:blipFill>
            <a:blip r:embed="rId2"/>
            <a:srcRect/>
            <a:stretch>
              <a:fillRect/>
            </a:stretch>
          </p:blipFill>
          <p:spPr bwMode="auto">
            <a:xfrm>
              <a:off x="586948" y="510682"/>
              <a:ext cx="2928957" cy="632302"/>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5445" name="TextBox 14"/>
            <p:cNvSpPr txBox="1">
              <a:spLocks noChangeArrowheads="1"/>
            </p:cNvSpPr>
            <p:nvPr/>
          </p:nvSpPr>
          <p:spPr bwMode="auto">
            <a:xfrm>
              <a:off x="1775122" y="587501"/>
              <a:ext cx="1740835" cy="481032"/>
            </a:xfrm>
            <a:prstGeom prst="rect">
              <a:avLst/>
            </a:prstGeom>
            <a:noFill/>
            <a:ln w="9525">
              <a:noFill/>
              <a:miter lim="800000"/>
              <a:headEnd/>
              <a:tailEnd/>
            </a:ln>
          </p:spPr>
          <p:txBody>
            <a:bodyPr wrap="none">
              <a:spAutoFit/>
            </a:bodyPr>
            <a:lstStyle/>
            <a:p>
              <a:pPr algn="ctr"/>
              <a:r>
                <a:rPr lang="en-AU" sz="1200" b="1">
                  <a:solidFill>
                    <a:schemeClr val="bg1"/>
                  </a:solidFill>
                  <a:latin typeface="Century Gothic" pitchFamily="34" charset="0"/>
                </a:rPr>
                <a:t>COMPASS </a:t>
              </a:r>
            </a:p>
            <a:p>
              <a:pPr algn="ctr"/>
              <a:r>
                <a:rPr lang="en-AU" sz="1200" b="1">
                  <a:solidFill>
                    <a:schemeClr val="bg1"/>
                  </a:solidFill>
                  <a:latin typeface="Century Gothic" pitchFamily="34" charset="0"/>
                </a:rPr>
                <a:t>online</a:t>
              </a:r>
            </a:p>
          </p:txBody>
        </p:sp>
      </p:grpSp>
      <p:sp>
        <p:nvSpPr>
          <p:cNvPr id="21" name="Up Arrow 20"/>
          <p:cNvSpPr/>
          <p:nvPr/>
        </p:nvSpPr>
        <p:spPr>
          <a:xfrm>
            <a:off x="3929058" y="1714488"/>
            <a:ext cx="928694" cy="2571768"/>
          </a:xfrm>
          <a:prstGeom prst="upArrow">
            <a:avLst/>
          </a:prstGeom>
          <a:gradFill flip="none" rotWithShape="1">
            <a:gsLst>
              <a:gs pos="0">
                <a:srgbClr val="DDEBCF"/>
              </a:gs>
              <a:gs pos="50000">
                <a:srgbClr val="9CB86E"/>
              </a:gs>
              <a:gs pos="100000">
                <a:srgbClr val="156B13"/>
              </a:gs>
            </a:gsLst>
            <a:lin ang="162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AU" b="1" dirty="0"/>
              <a:t>S</a:t>
            </a:r>
          </a:p>
          <a:p>
            <a:pPr algn="ctr" fontAlgn="auto">
              <a:spcBef>
                <a:spcPts val="0"/>
              </a:spcBef>
              <a:spcAft>
                <a:spcPts val="0"/>
              </a:spcAft>
              <a:defRPr/>
            </a:pPr>
            <a:r>
              <a:rPr lang="en-AU" b="1" dirty="0"/>
              <a:t>A</a:t>
            </a:r>
          </a:p>
          <a:p>
            <a:pPr algn="ctr" fontAlgn="auto">
              <a:spcBef>
                <a:spcPts val="0"/>
              </a:spcBef>
              <a:spcAft>
                <a:spcPts val="0"/>
              </a:spcAft>
              <a:defRPr/>
            </a:pPr>
            <a:r>
              <a:rPr lang="en-AU" b="1" dirty="0"/>
              <a:t>C</a:t>
            </a:r>
          </a:p>
          <a:p>
            <a:pPr algn="ctr" fontAlgn="auto">
              <a:spcBef>
                <a:spcPts val="0"/>
              </a:spcBef>
              <a:spcAft>
                <a:spcPts val="0"/>
              </a:spcAft>
              <a:defRPr/>
            </a:pPr>
            <a:r>
              <a:rPr lang="en-AU" b="1" dirty="0"/>
              <a:t>E</a:t>
            </a:r>
          </a:p>
          <a:p>
            <a:pPr algn="ctr" fontAlgn="auto">
              <a:spcBef>
                <a:spcPts val="0"/>
              </a:spcBef>
              <a:spcAft>
                <a:spcPts val="0"/>
              </a:spcAft>
              <a:defRPr/>
            </a:pPr>
            <a:endParaRPr lang="en-AU" dirty="0"/>
          </a:p>
        </p:txBody>
      </p:sp>
      <p:grpSp>
        <p:nvGrpSpPr>
          <p:cNvPr id="15433" name="Group 26"/>
          <p:cNvGrpSpPr>
            <a:grpSpLocks/>
          </p:cNvGrpSpPr>
          <p:nvPr/>
        </p:nvGrpSpPr>
        <p:grpSpPr bwMode="auto">
          <a:xfrm rot="-5400000">
            <a:off x="3550444" y="5353844"/>
            <a:ext cx="1668463" cy="911225"/>
            <a:chOff x="3594831" y="5223703"/>
            <a:chExt cx="1668587" cy="911188"/>
          </a:xfrm>
        </p:grpSpPr>
        <p:sp>
          <p:nvSpPr>
            <p:cNvPr id="24" name="Left-Right Arrow 23"/>
            <p:cNvSpPr/>
            <p:nvPr/>
          </p:nvSpPr>
          <p:spPr>
            <a:xfrm>
              <a:off x="3594831" y="5309350"/>
              <a:ext cx="1668587" cy="734791"/>
            </a:xfrm>
            <a:prstGeom prst="leftRightArrow">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AU" sz="1000" dirty="0"/>
                <a:t>SIGNIFICANT INTERVENTION</a:t>
              </a:r>
            </a:p>
          </p:txBody>
        </p:sp>
        <p:sp>
          <p:nvSpPr>
            <p:cNvPr id="15442" name="TextBox 21"/>
            <p:cNvSpPr txBox="1">
              <a:spLocks noChangeArrowheads="1"/>
            </p:cNvSpPr>
            <p:nvPr/>
          </p:nvSpPr>
          <p:spPr bwMode="auto">
            <a:xfrm>
              <a:off x="3929058" y="5223703"/>
              <a:ext cx="919291" cy="276999"/>
            </a:xfrm>
            <a:prstGeom prst="rect">
              <a:avLst/>
            </a:prstGeom>
            <a:noFill/>
            <a:ln w="9525">
              <a:noFill/>
              <a:miter lim="800000"/>
              <a:headEnd/>
              <a:tailEnd/>
            </a:ln>
          </p:spPr>
          <p:txBody>
            <a:bodyPr wrap="none">
              <a:spAutoFit/>
            </a:bodyPr>
            <a:lstStyle/>
            <a:p>
              <a:r>
                <a:rPr lang="en-AU" sz="1200">
                  <a:latin typeface="Calibri" pitchFamily="34" charset="0"/>
                </a:rPr>
                <a:t>NUMERACY</a:t>
              </a:r>
            </a:p>
          </p:txBody>
        </p:sp>
        <p:sp>
          <p:nvSpPr>
            <p:cNvPr id="15443" name="TextBox 22"/>
            <p:cNvSpPr txBox="1">
              <a:spLocks noChangeArrowheads="1"/>
            </p:cNvSpPr>
            <p:nvPr/>
          </p:nvSpPr>
          <p:spPr bwMode="auto">
            <a:xfrm>
              <a:off x="3986937" y="5857892"/>
              <a:ext cx="767005" cy="276999"/>
            </a:xfrm>
            <a:prstGeom prst="rect">
              <a:avLst/>
            </a:prstGeom>
            <a:noFill/>
            <a:ln w="9525">
              <a:noFill/>
              <a:miter lim="800000"/>
              <a:headEnd/>
              <a:tailEnd/>
            </a:ln>
          </p:spPr>
          <p:txBody>
            <a:bodyPr wrap="none">
              <a:spAutoFit/>
            </a:bodyPr>
            <a:lstStyle/>
            <a:p>
              <a:r>
                <a:rPr lang="en-AU" sz="1200">
                  <a:latin typeface="Calibri" pitchFamily="34" charset="0"/>
                </a:rPr>
                <a:t>LITERACY</a:t>
              </a:r>
            </a:p>
          </p:txBody>
        </p:sp>
      </p:grpSp>
      <p:sp>
        <p:nvSpPr>
          <p:cNvPr id="28" name="Rectangle 27"/>
          <p:cNvSpPr/>
          <p:nvPr/>
        </p:nvSpPr>
        <p:spPr>
          <a:xfrm>
            <a:off x="2857488" y="142876"/>
            <a:ext cx="6072230" cy="1000108"/>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sz="1200" dirty="0">
              <a:solidFill>
                <a:schemeClr val="tx1"/>
              </a:solidFill>
            </a:endParaRPr>
          </a:p>
          <a:p>
            <a:pPr algn="ctr" fontAlgn="auto">
              <a:spcBef>
                <a:spcPts val="0"/>
              </a:spcBef>
              <a:spcAft>
                <a:spcPts val="0"/>
              </a:spcAft>
              <a:defRPr/>
            </a:pPr>
            <a:r>
              <a:rPr lang="en-AU" sz="1200" dirty="0">
                <a:solidFill>
                  <a:schemeClr val="tx1"/>
                </a:solidFill>
              </a:rPr>
              <a:t>Using the COMPASS report identify the student </a:t>
            </a:r>
            <a:r>
              <a:rPr lang="en-AU" sz="1200" dirty="0">
                <a:solidFill>
                  <a:schemeClr val="tx1"/>
                </a:solidFill>
              </a:rPr>
              <a:t> </a:t>
            </a:r>
            <a:r>
              <a:rPr lang="en-AU" sz="1200" dirty="0">
                <a:solidFill>
                  <a:schemeClr val="tx1"/>
                </a:solidFill>
              </a:rPr>
              <a:t>level outcomes aligned to the</a:t>
            </a:r>
          </a:p>
          <a:p>
            <a:pPr algn="ctr" fontAlgn="auto">
              <a:spcBef>
                <a:spcPts val="0"/>
              </a:spcBef>
              <a:spcAft>
                <a:spcPts val="0"/>
              </a:spcAft>
              <a:defRPr/>
            </a:pPr>
            <a:r>
              <a:rPr lang="en-AU" sz="1200" dirty="0">
                <a:solidFill>
                  <a:schemeClr val="tx1"/>
                </a:solidFill>
              </a:rPr>
              <a:t> ACSF Australian Core Skills Framework.</a:t>
            </a:r>
          </a:p>
          <a:p>
            <a:pPr algn="ctr" fontAlgn="auto">
              <a:spcBef>
                <a:spcPts val="0"/>
              </a:spcBef>
              <a:spcAft>
                <a:spcPts val="0"/>
              </a:spcAft>
              <a:defRPr/>
            </a:pPr>
            <a:r>
              <a:rPr lang="en-AU" sz="1200" dirty="0">
                <a:solidFill>
                  <a:schemeClr val="tx1"/>
                </a:solidFill>
              </a:rPr>
              <a:t>Identify and develop  a discussion related to  relevant student learning options before moving into  selecting the appropriate learning pathway from this page or others that you may find relevant. Check with the COMPASS ability descriptors.</a:t>
            </a:r>
          </a:p>
          <a:p>
            <a:pPr algn="ctr" fontAlgn="auto">
              <a:spcBef>
                <a:spcPts val="0"/>
              </a:spcBef>
              <a:spcAft>
                <a:spcPts val="0"/>
              </a:spcAft>
              <a:defRPr/>
            </a:pPr>
            <a:r>
              <a:rPr lang="en-AU" sz="1200" dirty="0">
                <a:solidFill>
                  <a:schemeClr val="tx1"/>
                </a:solidFill>
              </a:rPr>
              <a:t> </a:t>
            </a:r>
            <a:endParaRPr lang="en-AU" sz="1200" dirty="0">
              <a:solidFill>
                <a:schemeClr val="tx1"/>
              </a:solidFill>
            </a:endParaRPr>
          </a:p>
        </p:txBody>
      </p:sp>
      <p:sp>
        <p:nvSpPr>
          <p:cNvPr id="18" name="Footer Placeholder 17"/>
          <p:cNvSpPr>
            <a:spLocks noGrp="1"/>
          </p:cNvSpPr>
          <p:nvPr>
            <p:ph type="ftr" sz="quarter" idx="11"/>
          </p:nvPr>
        </p:nvSpPr>
        <p:spPr>
          <a:xfrm>
            <a:off x="642938" y="6500813"/>
            <a:ext cx="8858250" cy="365125"/>
          </a:xfrm>
        </p:spPr>
        <p:txBody>
          <a:bodyPr/>
          <a:lstStyle/>
          <a:p>
            <a:pPr>
              <a:defRPr/>
            </a:pPr>
            <a:r>
              <a:rPr lang="en-AU" dirty="0"/>
              <a:t>2011 ICAN Innovative Community Action Networks: Beyond Compass - Establishing Student Learning Pathways</a:t>
            </a:r>
            <a:endParaRPr lang="en-AU" dirty="0"/>
          </a:p>
        </p:txBody>
      </p:sp>
      <p:sp>
        <p:nvSpPr>
          <p:cNvPr id="19" name="Slide Number Placeholder 18"/>
          <p:cNvSpPr>
            <a:spLocks noGrp="1"/>
          </p:cNvSpPr>
          <p:nvPr>
            <p:ph type="sldNum" sz="quarter" idx="12"/>
          </p:nvPr>
        </p:nvSpPr>
        <p:spPr>
          <a:xfrm>
            <a:off x="6902450" y="6519863"/>
            <a:ext cx="2133600" cy="365125"/>
          </a:xfrm>
        </p:spPr>
        <p:txBody>
          <a:bodyPr/>
          <a:lstStyle/>
          <a:p>
            <a:pPr>
              <a:defRPr/>
            </a:pPr>
            <a:fld id="{0A0FB354-1FF9-4942-AADB-2881361B3FE8}" type="slidenum">
              <a:rPr lang="en-AU"/>
              <a:pPr>
                <a:defRPr/>
              </a:pPr>
              <a:t>2</a:t>
            </a:fld>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nvGraphicFramePr>
        <p:xfrm>
          <a:off x="4429125" y="1217613"/>
          <a:ext cx="2857500" cy="5422900"/>
        </p:xfrm>
        <a:graphic>
          <a:graphicData uri="http://schemas.openxmlformats.org/drawingml/2006/table">
            <a:tbl>
              <a:tblPr firstRow="1" bandRow="1">
                <a:tableStyleId>{00A15C55-8517-42AA-B614-E9B94910E393}</a:tableStyleId>
              </a:tblPr>
              <a:tblGrid>
                <a:gridCol w="2017073"/>
                <a:gridCol w="840447"/>
              </a:tblGrid>
              <a:tr h="426081">
                <a:tc>
                  <a:txBody>
                    <a:bodyPr/>
                    <a:lstStyle/>
                    <a:p>
                      <a:pPr algn="ctr"/>
                      <a:r>
                        <a:rPr lang="en-AU" sz="1200" dirty="0" smtClean="0"/>
                        <a:t>LEARNING</a:t>
                      </a:r>
                    </a:p>
                    <a:p>
                      <a:pPr algn="ctr"/>
                      <a:r>
                        <a:rPr lang="en-AU" sz="1200" dirty="0" smtClean="0"/>
                        <a:t>PATHWAY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dirty="0" smtClean="0"/>
                        <a:t>ACSF</a:t>
                      </a:r>
                      <a:br>
                        <a:rPr lang="en-AU" sz="1200" dirty="0" smtClean="0"/>
                      </a:br>
                      <a:r>
                        <a:rPr lang="en-AU" sz="1200" dirty="0" smtClean="0"/>
                        <a:t>LEVEL</a:t>
                      </a:r>
                    </a:p>
                  </a:txBody>
                  <a:tcPr/>
                </a:tc>
              </a:tr>
              <a:tr h="754699">
                <a:tc>
                  <a:txBody>
                    <a:bodyPr/>
                    <a:lstStyle/>
                    <a:p>
                      <a:pPr>
                        <a:buFont typeface="Arial" pitchFamily="34" charset="0"/>
                        <a:buNone/>
                      </a:pPr>
                      <a:endParaRPr lang="en-AU" sz="1000" dirty="0"/>
                    </a:p>
                  </a:txBody>
                  <a:tcPr/>
                </a:tc>
                <a:tc>
                  <a:txBody>
                    <a:bodyPr/>
                    <a:lstStyle/>
                    <a:p>
                      <a:endParaRPr lang="en-AU" dirty="0"/>
                    </a:p>
                  </a:txBody>
                  <a:tcPr/>
                </a:tc>
              </a:tr>
              <a:tr h="1192478">
                <a:tc>
                  <a:txBody>
                    <a:bodyPr/>
                    <a:lstStyle/>
                    <a:p>
                      <a:pPr>
                        <a:buFont typeface="Arial" pitchFamily="34" charset="0"/>
                        <a:buNone/>
                      </a:pPr>
                      <a:endParaRPr lang="en-AU" sz="1000" dirty="0" smtClean="0"/>
                    </a:p>
                  </a:txBody>
                  <a:tcPr/>
                </a:tc>
                <a:tc>
                  <a:txBody>
                    <a:bodyPr/>
                    <a:lstStyle/>
                    <a:p>
                      <a:endParaRPr lang="en-AU" dirty="0"/>
                    </a:p>
                  </a:txBody>
                  <a:tcPr/>
                </a:tc>
              </a:tr>
              <a:tr h="1093538">
                <a:tc>
                  <a:txBody>
                    <a:bodyPr/>
                    <a:lstStyle/>
                    <a:p>
                      <a:pPr>
                        <a:buFont typeface="Arial" pitchFamily="34" charset="0"/>
                        <a:buNone/>
                      </a:pPr>
                      <a:endParaRPr lang="en-AU" sz="1000" dirty="0" smtClean="0"/>
                    </a:p>
                  </a:txBody>
                  <a:tcPr/>
                </a:tc>
                <a:tc>
                  <a:txBody>
                    <a:bodyPr/>
                    <a:lstStyle/>
                    <a:p>
                      <a:endParaRPr lang="en-AU" dirty="0"/>
                    </a:p>
                  </a:txBody>
                  <a:tcPr/>
                </a:tc>
              </a:tr>
              <a:tr h="824462">
                <a:tc>
                  <a:txBody>
                    <a:bodyPr/>
                    <a:lstStyle/>
                    <a:p>
                      <a:endParaRPr lang="en-AU" dirty="0"/>
                    </a:p>
                  </a:txBody>
                  <a:tcPr/>
                </a:tc>
                <a:tc>
                  <a:txBody>
                    <a:bodyPr/>
                    <a:lstStyle/>
                    <a:p>
                      <a:endParaRPr lang="en-AU" dirty="0"/>
                    </a:p>
                  </a:txBody>
                  <a:tcPr/>
                </a:tc>
              </a:tr>
              <a:tr h="1101062">
                <a:tc>
                  <a:txBody>
                    <a:bodyPr/>
                    <a:lstStyle/>
                    <a:p>
                      <a:endParaRPr lang="en-AU" dirty="0"/>
                    </a:p>
                  </a:txBody>
                  <a:tcPr/>
                </a:tc>
                <a:tc>
                  <a:txBody>
                    <a:bodyPr/>
                    <a:lstStyle/>
                    <a:p>
                      <a:endParaRPr lang="en-AU" dirty="0"/>
                    </a:p>
                  </a:txBody>
                  <a:tcPr/>
                </a:tc>
              </a:tr>
            </a:tbl>
          </a:graphicData>
        </a:graphic>
      </p:graphicFrame>
      <p:graphicFrame>
        <p:nvGraphicFramePr>
          <p:cNvPr id="11" name="Table 10"/>
          <p:cNvGraphicFramePr>
            <a:graphicFrameLocks noGrp="1"/>
          </p:cNvGraphicFramePr>
          <p:nvPr/>
        </p:nvGraphicFramePr>
        <p:xfrm>
          <a:off x="1714500" y="1214438"/>
          <a:ext cx="2571750" cy="5432425"/>
        </p:xfrm>
        <a:graphic>
          <a:graphicData uri="http://schemas.openxmlformats.org/drawingml/2006/table">
            <a:tbl>
              <a:tblPr firstRow="1" bandRow="1">
                <a:tableStyleId>{00A15C55-8517-42AA-B614-E9B94910E393}</a:tableStyleId>
              </a:tblPr>
              <a:tblGrid>
                <a:gridCol w="746642"/>
                <a:gridCol w="1825126"/>
              </a:tblGrid>
              <a:tr h="454855">
                <a:tc>
                  <a:txBody>
                    <a:bodyPr/>
                    <a:lstStyle/>
                    <a:p>
                      <a:pPr algn="l"/>
                      <a:r>
                        <a:rPr lang="en-AU" sz="1200" dirty="0" smtClean="0"/>
                        <a:t>ACSF</a:t>
                      </a:r>
                      <a:br>
                        <a:rPr lang="en-AU" sz="1200" dirty="0" smtClean="0"/>
                      </a:br>
                      <a:r>
                        <a:rPr lang="en-AU" sz="1200" dirty="0" smtClean="0"/>
                        <a:t>LEVEL</a:t>
                      </a:r>
                      <a:endParaRPr lang="en-AU" dirty="0"/>
                    </a:p>
                  </a:txBody>
                  <a:tcPr/>
                </a:tc>
                <a:tc>
                  <a:txBody>
                    <a:bodyPr/>
                    <a:lstStyle/>
                    <a:p>
                      <a:pPr algn="ctr"/>
                      <a:r>
                        <a:rPr lang="en-AU" sz="1200" dirty="0" smtClean="0"/>
                        <a:t>LEARNING</a:t>
                      </a:r>
                    </a:p>
                    <a:p>
                      <a:pPr algn="ctr"/>
                      <a:r>
                        <a:rPr lang="en-AU" sz="1200" dirty="0" smtClean="0"/>
                        <a:t>PATHWAY</a:t>
                      </a:r>
                      <a:endParaRPr lang="en-AU" sz="1200" dirty="0"/>
                    </a:p>
                  </a:txBody>
                  <a:tcPr/>
                </a:tc>
              </a:tr>
              <a:tr h="685807">
                <a:tc>
                  <a:txBody>
                    <a:bodyPr/>
                    <a:lstStyle/>
                    <a:p>
                      <a:endParaRPr lang="en-AU" dirty="0" smtClean="0"/>
                    </a:p>
                    <a:p>
                      <a:endParaRPr lang="en-AU" dirty="0" smtClean="0"/>
                    </a:p>
                    <a:p>
                      <a:endParaRPr lang="en-AU" sz="1000" dirty="0"/>
                    </a:p>
                  </a:txBody>
                  <a:tcPr/>
                </a:tc>
                <a:tc>
                  <a:txBody>
                    <a:bodyPr/>
                    <a:lstStyle/>
                    <a:p>
                      <a:pPr>
                        <a:buFont typeface="Arial" pitchFamily="34" charset="0"/>
                        <a:buNone/>
                      </a:pPr>
                      <a:endParaRPr lang="en-AU" sz="1000" dirty="0"/>
                    </a:p>
                  </a:txBody>
                  <a:tcPr/>
                </a:tc>
              </a:tr>
              <a:tr h="1238540">
                <a:tc>
                  <a:txBody>
                    <a:bodyPr/>
                    <a:lstStyle/>
                    <a:p>
                      <a:endParaRPr lang="en-AU" sz="1000" dirty="0"/>
                    </a:p>
                  </a:txBody>
                  <a:tcPr/>
                </a:tc>
                <a:tc>
                  <a:txBody>
                    <a:bodyPr/>
                    <a:lstStyle/>
                    <a:p>
                      <a:pPr>
                        <a:buFont typeface="Arial" pitchFamily="34" charset="0"/>
                        <a:buChar char="•"/>
                      </a:pPr>
                      <a:endParaRPr lang="en-AU" sz="1000" dirty="0" smtClean="0"/>
                    </a:p>
                  </a:txBody>
                  <a:tcPr/>
                </a:tc>
              </a:tr>
              <a:tr h="1012241">
                <a:tc>
                  <a:txBody>
                    <a:bodyPr/>
                    <a:lstStyle/>
                    <a:p>
                      <a:endParaRPr lang="en-AU" dirty="0"/>
                    </a:p>
                  </a:txBody>
                  <a:tcPr/>
                </a:tc>
                <a:tc>
                  <a:txBody>
                    <a:bodyPr/>
                    <a:lstStyle/>
                    <a:p>
                      <a:pPr>
                        <a:buFont typeface="Arial" pitchFamily="34" charset="0"/>
                        <a:buNone/>
                      </a:pPr>
                      <a:endParaRPr lang="en-AU" sz="1000" dirty="0" smtClean="0"/>
                    </a:p>
                  </a:txBody>
                  <a:tcPr/>
                </a:tc>
              </a:tr>
              <a:tr h="928694">
                <a:tc>
                  <a:txBody>
                    <a:bodyPr/>
                    <a:lstStyle/>
                    <a:p>
                      <a:endParaRPr lang="en-AU" dirty="0"/>
                    </a:p>
                  </a:txBody>
                  <a:tcPr/>
                </a:tc>
                <a:tc>
                  <a:txBody>
                    <a:bodyPr/>
                    <a:lstStyle/>
                    <a:p>
                      <a:endParaRPr lang="en-AU" dirty="0"/>
                    </a:p>
                  </a:txBody>
                  <a:tcPr/>
                </a:tc>
              </a:tr>
              <a:tr h="1003097">
                <a:tc>
                  <a:txBody>
                    <a:bodyPr/>
                    <a:lstStyle/>
                    <a:p>
                      <a:endParaRPr lang="en-AU" dirty="0"/>
                    </a:p>
                  </a:txBody>
                  <a:tcPr/>
                </a:tc>
                <a:tc>
                  <a:txBody>
                    <a:bodyPr/>
                    <a:lstStyle/>
                    <a:p>
                      <a:endParaRPr lang="en-AU" dirty="0"/>
                    </a:p>
                  </a:txBody>
                  <a:tcPr/>
                </a:tc>
              </a:tr>
            </a:tbl>
          </a:graphicData>
        </a:graphic>
      </p:graphicFrame>
      <p:graphicFrame>
        <p:nvGraphicFramePr>
          <p:cNvPr id="9" name="Table 8"/>
          <p:cNvGraphicFramePr>
            <a:graphicFrameLocks noGrp="1"/>
          </p:cNvGraphicFramePr>
          <p:nvPr/>
        </p:nvGraphicFramePr>
        <p:xfrm>
          <a:off x="7358063" y="1263650"/>
          <a:ext cx="1643062" cy="5299075"/>
        </p:xfrm>
        <a:graphic>
          <a:graphicData uri="http://schemas.openxmlformats.org/drawingml/2006/table">
            <a:tbl>
              <a:tblPr firstRow="1" bandRow="1">
                <a:tableStyleId>{5C22544A-7EE6-4342-B048-85BDC9FD1C3A}</a:tableStyleId>
              </a:tblPr>
              <a:tblGrid>
                <a:gridCol w="1643074"/>
              </a:tblGrid>
              <a:tr h="408802">
                <a:tc>
                  <a:txBody>
                    <a:bodyPr/>
                    <a:lstStyle/>
                    <a:p>
                      <a:pPr algn="ctr"/>
                      <a:r>
                        <a:rPr lang="en-AU" sz="2000" dirty="0" smtClean="0"/>
                        <a:t>READING</a:t>
                      </a:r>
                      <a:endParaRPr lang="en-AU" sz="2000" dirty="0"/>
                    </a:p>
                  </a:txBody>
                  <a:tcPr/>
                </a:tc>
              </a:tr>
              <a:tr h="782740">
                <a:tc>
                  <a:txBody>
                    <a:bodyPr/>
                    <a:lstStyle/>
                    <a:p>
                      <a:r>
                        <a:rPr lang="en-AU" sz="1200" b="1" i="0" dirty="0" smtClean="0"/>
                        <a:t>ACSF  4 and above</a:t>
                      </a:r>
                    </a:p>
                    <a:p>
                      <a:pPr>
                        <a:buFont typeface="Arial" pitchFamily="34" charset="0"/>
                        <a:buChar char="•"/>
                      </a:pPr>
                      <a:r>
                        <a:rPr lang="en-AU" sz="1200" b="1" i="0" dirty="0" smtClean="0"/>
                        <a:t> </a:t>
                      </a:r>
                      <a:r>
                        <a:rPr lang="en-AU" sz="1000" i="0" dirty="0" smtClean="0"/>
                        <a:t>SACE STAGE 1-2</a:t>
                      </a:r>
                    </a:p>
                    <a:p>
                      <a:pPr>
                        <a:buFont typeface="Arial" pitchFamily="34" charset="0"/>
                        <a:buChar char="•"/>
                      </a:pPr>
                      <a:r>
                        <a:rPr lang="en-AU" sz="1000" b="0" i="0" dirty="0" smtClean="0">
                          <a:latin typeface="+mn-lt"/>
                        </a:rPr>
                        <a:t>University Studies</a:t>
                      </a:r>
                    </a:p>
                    <a:p>
                      <a:endParaRPr lang="en-AU" sz="1200" i="1" dirty="0" smtClean="0"/>
                    </a:p>
                  </a:txBody>
                  <a:tcPr/>
                </a:tc>
              </a:tr>
              <a:tr h="1119499">
                <a:tc>
                  <a:txBody>
                    <a:bodyPr/>
                    <a:lstStyle/>
                    <a:p>
                      <a:r>
                        <a:rPr lang="en-AU" sz="1200" b="1" dirty="0" smtClean="0"/>
                        <a:t>ACSF </a:t>
                      </a:r>
                      <a:r>
                        <a:rPr lang="en-AU" sz="1200" b="1" baseline="0" dirty="0" smtClean="0"/>
                        <a:t> 3-4  </a:t>
                      </a:r>
                    </a:p>
                    <a:p>
                      <a:pPr>
                        <a:buFont typeface="Arial" pitchFamily="34" charset="0"/>
                        <a:buChar char="•"/>
                      </a:pPr>
                      <a:r>
                        <a:rPr lang="en-AU" sz="1000" baseline="0" dirty="0" smtClean="0"/>
                        <a:t>SACE STAGE 1</a:t>
                      </a:r>
                    </a:p>
                    <a:p>
                      <a:pPr>
                        <a:buFont typeface="Arial" pitchFamily="34" charset="0"/>
                        <a:buChar char="•"/>
                      </a:pPr>
                      <a:r>
                        <a:rPr lang="en-AU" sz="1000" baseline="0" dirty="0" smtClean="0"/>
                        <a:t>PERSONAL LEARNING PLAN</a:t>
                      </a:r>
                    </a:p>
                    <a:p>
                      <a:pPr>
                        <a:buFont typeface="Arial" pitchFamily="34" charset="0"/>
                        <a:buChar char="•"/>
                      </a:pPr>
                      <a:r>
                        <a:rPr lang="en-AU" sz="1000" dirty="0" smtClean="0"/>
                        <a:t>CERT.</a:t>
                      </a:r>
                      <a:r>
                        <a:rPr lang="en-AU" sz="1000" baseline="0" dirty="0" smtClean="0"/>
                        <a:t> 3 VET</a:t>
                      </a:r>
                    </a:p>
                    <a:p>
                      <a:endParaRPr lang="en-AU" sz="1200" dirty="0"/>
                    </a:p>
                  </a:txBody>
                  <a:tcPr/>
                </a:tc>
              </a:tr>
              <a:tr h="1108804">
                <a:tc>
                  <a:txBody>
                    <a:bodyPr/>
                    <a:lstStyle/>
                    <a:p>
                      <a:r>
                        <a:rPr lang="en-AU" sz="1200" b="1" dirty="0" smtClean="0"/>
                        <a:t>ACSF</a:t>
                      </a:r>
                      <a:r>
                        <a:rPr lang="en-AU" sz="1200" b="1" baseline="0" dirty="0" smtClean="0"/>
                        <a:t>  2-3  </a:t>
                      </a:r>
                    </a:p>
                    <a:p>
                      <a:pPr>
                        <a:buFont typeface="Arial" pitchFamily="34" charset="0"/>
                        <a:buChar char="•"/>
                      </a:pPr>
                      <a:r>
                        <a:rPr lang="en-AU" sz="1000" b="0" baseline="0" dirty="0" smtClean="0"/>
                        <a:t>CERT 2 ESD or CERT 2 VET</a:t>
                      </a:r>
                    </a:p>
                    <a:p>
                      <a:pPr>
                        <a:buFont typeface="Arial" pitchFamily="34" charset="0"/>
                        <a:buChar char="•"/>
                      </a:pPr>
                      <a:r>
                        <a:rPr lang="en-AU" sz="1000" b="0" baseline="0" dirty="0" smtClean="0"/>
                        <a:t>PLP</a:t>
                      </a:r>
                    </a:p>
                    <a:p>
                      <a:endParaRPr lang="en-AU" sz="1200" b="0" baseline="0" dirty="0" smtClean="0"/>
                    </a:p>
                    <a:p>
                      <a:endParaRPr lang="en-AU" sz="1200" b="0" baseline="0" dirty="0" smtClean="0"/>
                    </a:p>
                  </a:txBody>
                  <a:tcPr/>
                </a:tc>
              </a:tr>
              <a:tr h="824267">
                <a:tc>
                  <a:txBody>
                    <a:bodyPr/>
                    <a:lstStyle/>
                    <a:p>
                      <a:r>
                        <a:rPr lang="en-AU" sz="1200" b="1" dirty="0" smtClean="0"/>
                        <a:t>ACSF  1-2</a:t>
                      </a:r>
                      <a:r>
                        <a:rPr lang="en-AU" sz="1200" b="1" baseline="0" dirty="0" smtClean="0"/>
                        <a:t>  </a:t>
                      </a:r>
                    </a:p>
                    <a:p>
                      <a:pPr>
                        <a:buFont typeface="Arial" pitchFamily="34" charset="0"/>
                        <a:buChar char="•"/>
                      </a:pPr>
                      <a:r>
                        <a:rPr lang="en-AU" sz="1000" b="0" dirty="0" smtClean="0"/>
                        <a:t>CERT</a:t>
                      </a:r>
                      <a:r>
                        <a:rPr lang="en-AU" sz="1000" b="0" baseline="0" dirty="0" smtClean="0"/>
                        <a:t> 1 IVEC</a:t>
                      </a:r>
                    </a:p>
                    <a:p>
                      <a:pPr>
                        <a:buFont typeface="Arial" pitchFamily="34" charset="0"/>
                        <a:buChar char="•"/>
                      </a:pPr>
                      <a:r>
                        <a:rPr lang="en-AU" sz="1000" b="0" baseline="0" dirty="0" smtClean="0"/>
                        <a:t>CERT 1 VET</a:t>
                      </a:r>
                    </a:p>
                  </a:txBody>
                  <a:tcPr/>
                </a:tc>
              </a:tr>
              <a:tr h="1044605">
                <a:tc>
                  <a:txBody>
                    <a:bodyPr/>
                    <a:lstStyle/>
                    <a:p>
                      <a:r>
                        <a:rPr lang="en-AU" sz="1200" b="1" dirty="0" smtClean="0"/>
                        <a:t>ACSF  1 and below</a:t>
                      </a:r>
                    </a:p>
                    <a:p>
                      <a:pPr>
                        <a:buFont typeface="Arial" pitchFamily="34" charset="0"/>
                        <a:buChar char="•"/>
                      </a:pPr>
                      <a:r>
                        <a:rPr lang="en-AU" sz="1000" dirty="0" smtClean="0"/>
                        <a:t>IVEC FOUNDATION </a:t>
                      </a:r>
                      <a:r>
                        <a:rPr lang="en-AU" sz="1000" baseline="0" dirty="0" smtClean="0"/>
                        <a:t> or</a:t>
                      </a:r>
                      <a:endParaRPr lang="en-AU" sz="1000" dirty="0" smtClean="0"/>
                    </a:p>
                    <a:p>
                      <a:pPr>
                        <a:buFont typeface="Arial" pitchFamily="34" charset="0"/>
                        <a:buChar char="•"/>
                      </a:pPr>
                      <a:r>
                        <a:rPr lang="en-AU" sz="1000" dirty="0" smtClean="0"/>
                        <a:t>SACSA</a:t>
                      </a:r>
                    </a:p>
                    <a:p>
                      <a:pPr>
                        <a:buFont typeface="Arial" pitchFamily="34" charset="0"/>
                        <a:buChar char="•"/>
                      </a:pPr>
                      <a:r>
                        <a:rPr lang="en-AU" sz="1000" dirty="0" smtClean="0"/>
                        <a:t>Personalised Project</a:t>
                      </a:r>
                    </a:p>
                  </a:txBody>
                  <a:tcPr/>
                </a:tc>
              </a:tr>
            </a:tbl>
          </a:graphicData>
        </a:graphic>
      </p:graphicFrame>
      <p:graphicFrame>
        <p:nvGraphicFramePr>
          <p:cNvPr id="16" name="Table 15"/>
          <p:cNvGraphicFramePr>
            <a:graphicFrameLocks noGrp="1"/>
          </p:cNvGraphicFramePr>
          <p:nvPr/>
        </p:nvGraphicFramePr>
        <p:xfrm>
          <a:off x="71438" y="1285875"/>
          <a:ext cx="1571625" cy="5368925"/>
        </p:xfrm>
        <a:graphic>
          <a:graphicData uri="http://schemas.openxmlformats.org/drawingml/2006/table">
            <a:tbl>
              <a:tblPr firstRow="1" bandRow="1">
                <a:tableStyleId>{F5AB1C69-6EDB-4FF4-983F-18BD219EF322}</a:tableStyleId>
              </a:tblPr>
              <a:tblGrid>
                <a:gridCol w="1571636"/>
              </a:tblGrid>
              <a:tr h="367716">
                <a:tc>
                  <a:txBody>
                    <a:bodyPr/>
                    <a:lstStyle/>
                    <a:p>
                      <a:pPr algn="ctr"/>
                      <a:r>
                        <a:rPr lang="en-AU" sz="2000" dirty="0" smtClean="0"/>
                        <a:t>MATHS</a:t>
                      </a:r>
                      <a:endParaRPr lang="en-AU" sz="2000" dirty="0"/>
                    </a:p>
                  </a:txBody>
                  <a:tcPr/>
                </a:tc>
              </a:tr>
              <a:tr h="746768">
                <a:tc>
                  <a:txBody>
                    <a:bodyPr/>
                    <a:lstStyle/>
                    <a:p>
                      <a:r>
                        <a:rPr lang="en-AU" sz="1200" b="1" dirty="0" smtClean="0"/>
                        <a:t>ACSF  4 and above </a:t>
                      </a:r>
                    </a:p>
                    <a:p>
                      <a:pPr>
                        <a:buFont typeface="Arial" pitchFamily="34" charset="0"/>
                        <a:buChar char="•"/>
                      </a:pPr>
                      <a:r>
                        <a:rPr lang="en-AU" sz="1000" dirty="0" smtClean="0"/>
                        <a:t>SACE STAGE 1-2</a:t>
                      </a:r>
                    </a:p>
                    <a:p>
                      <a:pPr>
                        <a:buFont typeface="Arial" pitchFamily="34" charset="0"/>
                        <a:buChar char="•"/>
                      </a:pPr>
                      <a:r>
                        <a:rPr lang="en-AU" sz="1000" dirty="0" smtClean="0"/>
                        <a:t>University Studies</a:t>
                      </a:r>
                    </a:p>
                    <a:p>
                      <a:endParaRPr lang="en-AU" sz="1200" dirty="0" smtClean="0"/>
                    </a:p>
                  </a:txBody>
                  <a:tcPr/>
                </a:tc>
              </a:tr>
              <a:tr h="1233815">
                <a:tc>
                  <a:txBody>
                    <a:bodyPr/>
                    <a:lstStyle/>
                    <a:p>
                      <a:r>
                        <a:rPr lang="en-AU" sz="1200" b="1" dirty="0" smtClean="0"/>
                        <a:t>ACSF </a:t>
                      </a:r>
                      <a:r>
                        <a:rPr lang="en-AU" sz="1200" b="1" baseline="0" dirty="0" smtClean="0"/>
                        <a:t> 3-4  </a:t>
                      </a:r>
                    </a:p>
                    <a:p>
                      <a:pPr>
                        <a:buFont typeface="Arial" pitchFamily="34" charset="0"/>
                        <a:buChar char="•"/>
                      </a:pPr>
                      <a:r>
                        <a:rPr lang="en-AU" sz="1000" baseline="0" dirty="0" smtClean="0"/>
                        <a:t>SACE STAGE 1</a:t>
                      </a:r>
                    </a:p>
                    <a:p>
                      <a:pPr>
                        <a:buFont typeface="Arial" pitchFamily="34" charset="0"/>
                        <a:buChar char="•"/>
                      </a:pPr>
                      <a:r>
                        <a:rPr lang="en-AU" sz="1000" baseline="0" dirty="0" smtClean="0"/>
                        <a:t>PLP</a:t>
                      </a:r>
                    </a:p>
                    <a:p>
                      <a:pPr>
                        <a:buFont typeface="Arial" pitchFamily="34" charset="0"/>
                        <a:buNone/>
                      </a:pPr>
                      <a:r>
                        <a:rPr lang="en-AU" sz="1000" baseline="0" dirty="0" smtClean="0"/>
                        <a:t>CERT.3</a:t>
                      </a:r>
                    </a:p>
                  </a:txBody>
                  <a:tcPr/>
                </a:tc>
              </a:tr>
              <a:tr h="1077299">
                <a:tc>
                  <a:txBody>
                    <a:bodyPr/>
                    <a:lstStyle/>
                    <a:p>
                      <a:r>
                        <a:rPr lang="en-AU" sz="1200" b="1" dirty="0" smtClean="0"/>
                        <a:t>ACSF</a:t>
                      </a:r>
                      <a:r>
                        <a:rPr lang="en-AU" sz="1200" b="1" baseline="0" dirty="0" smtClean="0"/>
                        <a:t>  2-3  </a:t>
                      </a:r>
                    </a:p>
                    <a:p>
                      <a:pPr>
                        <a:buFont typeface="Arial" pitchFamily="34" charset="0"/>
                        <a:buChar char="•"/>
                      </a:pPr>
                      <a:r>
                        <a:rPr lang="en-AU" sz="1000" baseline="0" dirty="0" smtClean="0"/>
                        <a:t>CERT 2 ESD or CERT 2 VET</a:t>
                      </a:r>
                    </a:p>
                    <a:p>
                      <a:pPr>
                        <a:buFont typeface="Arial" pitchFamily="34" charset="0"/>
                        <a:buChar char="•"/>
                      </a:pPr>
                      <a:r>
                        <a:rPr lang="en-AU" sz="1000" baseline="0" dirty="0" smtClean="0"/>
                        <a:t>PLP</a:t>
                      </a:r>
                    </a:p>
                    <a:p>
                      <a:endParaRPr lang="en-AU" sz="1200" b="0" baseline="0" dirty="0" smtClean="0"/>
                    </a:p>
                    <a:p>
                      <a:endParaRPr lang="en-AU" sz="1200" b="0" baseline="0" dirty="0" smtClean="0"/>
                    </a:p>
                  </a:txBody>
                  <a:tcPr/>
                </a:tc>
              </a:tr>
              <a:tr h="888364">
                <a:tc>
                  <a:txBody>
                    <a:bodyPr/>
                    <a:lstStyle/>
                    <a:p>
                      <a:r>
                        <a:rPr lang="en-AU" sz="1200" b="1" dirty="0" smtClean="0"/>
                        <a:t>ACSF  1-2</a:t>
                      </a:r>
                      <a:r>
                        <a:rPr lang="en-AU" sz="1200" b="1" baseline="0" dirty="0" smtClean="0"/>
                        <a:t>  </a:t>
                      </a:r>
                    </a:p>
                    <a:p>
                      <a:pPr>
                        <a:buFont typeface="Arial" pitchFamily="34" charset="0"/>
                        <a:buChar char="•"/>
                      </a:pPr>
                      <a:r>
                        <a:rPr lang="en-AU" sz="1000" dirty="0" smtClean="0"/>
                        <a:t>CERT 1 - IVEC</a:t>
                      </a:r>
                      <a:endParaRPr lang="en-AU" sz="1000" baseline="0" dirty="0" smtClean="0"/>
                    </a:p>
                    <a:p>
                      <a:pPr>
                        <a:buFont typeface="Arial" pitchFamily="34" charset="0"/>
                        <a:buChar char="•"/>
                      </a:pPr>
                      <a:r>
                        <a:rPr lang="en-AU" sz="1000" baseline="0" dirty="0" smtClean="0"/>
                        <a:t>CERT 1 - VET</a:t>
                      </a:r>
                    </a:p>
                    <a:p>
                      <a:endParaRPr lang="en-AU" sz="1200" b="0" dirty="0" smtClean="0"/>
                    </a:p>
                  </a:txBody>
                  <a:tcPr/>
                </a:tc>
              </a:tr>
              <a:tr h="1011218">
                <a:tc>
                  <a:txBody>
                    <a:bodyPr/>
                    <a:lstStyle/>
                    <a:p>
                      <a:r>
                        <a:rPr lang="en-AU" sz="1200" b="1" dirty="0" smtClean="0"/>
                        <a:t>ACSF  1 and below</a:t>
                      </a:r>
                    </a:p>
                    <a:p>
                      <a:pPr>
                        <a:buFont typeface="Arial" pitchFamily="34" charset="0"/>
                        <a:buChar char="•"/>
                      </a:pPr>
                      <a:r>
                        <a:rPr lang="en-AU" sz="1000" dirty="0" smtClean="0"/>
                        <a:t>IVEC FOUNDATION  or</a:t>
                      </a:r>
                    </a:p>
                    <a:p>
                      <a:pPr>
                        <a:buFont typeface="Arial" pitchFamily="34" charset="0"/>
                        <a:buChar char="•"/>
                      </a:pPr>
                      <a:r>
                        <a:rPr lang="en-AU" sz="1000" dirty="0" smtClean="0"/>
                        <a:t>SACSA</a:t>
                      </a:r>
                    </a:p>
                    <a:p>
                      <a:pPr>
                        <a:buFont typeface="Arial" pitchFamily="34" charset="0"/>
                        <a:buChar char="•"/>
                      </a:pPr>
                      <a:r>
                        <a:rPr lang="en-AU" sz="1000" dirty="0" smtClean="0"/>
                        <a:t>Personalised Project</a:t>
                      </a:r>
                    </a:p>
                    <a:p>
                      <a:endParaRPr lang="en-AU" sz="1200" dirty="0" smtClean="0"/>
                    </a:p>
                  </a:txBody>
                  <a:tcPr/>
                </a:tc>
              </a:tr>
            </a:tbl>
          </a:graphicData>
        </a:graphic>
      </p:graphicFrame>
      <p:sp>
        <p:nvSpPr>
          <p:cNvPr id="4" name="Rectangle 3"/>
          <p:cNvSpPr/>
          <p:nvPr/>
        </p:nvSpPr>
        <p:spPr>
          <a:xfrm>
            <a:off x="7279" y="142851"/>
            <a:ext cx="2417625" cy="714381"/>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AU" sz="1200" b="1" dirty="0">
                <a:solidFill>
                  <a:schemeClr val="bg2">
                    <a:lumMod val="10000"/>
                  </a:schemeClr>
                </a:solidFill>
              </a:rPr>
              <a:t>    STUDENT LEARNING PATHWAY</a:t>
            </a:r>
            <a:endParaRPr lang="en-AU" sz="1200" b="1" dirty="0">
              <a:solidFill>
                <a:schemeClr val="bg2">
                  <a:lumMod val="10000"/>
                </a:schemeClr>
              </a:solidFill>
            </a:endParaRPr>
          </a:p>
        </p:txBody>
      </p:sp>
      <p:cxnSp>
        <p:nvCxnSpPr>
          <p:cNvPr id="29" name="Straight Connector 28"/>
          <p:cNvCxnSpPr/>
          <p:nvPr/>
        </p:nvCxnSpPr>
        <p:spPr>
          <a:xfrm>
            <a:off x="0" y="4713288"/>
            <a:ext cx="9144000" cy="1587"/>
          </a:xfrm>
          <a:prstGeom prst="line">
            <a:avLst/>
          </a:prstGeom>
          <a:ln>
            <a:prstDash val="dash"/>
          </a:ln>
        </p:spPr>
        <p:style>
          <a:lnRef idx="3">
            <a:schemeClr val="accent2"/>
          </a:lnRef>
          <a:fillRef idx="0">
            <a:schemeClr val="accent2"/>
          </a:fillRef>
          <a:effectRef idx="2">
            <a:schemeClr val="accent2"/>
          </a:effectRef>
          <a:fontRef idx="minor">
            <a:schemeClr val="tx1"/>
          </a:fontRef>
        </p:style>
      </p:cxnSp>
      <p:pic>
        <p:nvPicPr>
          <p:cNvPr id="16467" name="Picture 2" descr="C:\Documents and Settings\basliso\Local Settings\Temporary Internet Files\Content.IE5\SN2JYFAR\MC900434713[1].wmf"/>
          <p:cNvPicPr>
            <a:picLocks noChangeAspect="1" noChangeArrowheads="1"/>
          </p:cNvPicPr>
          <p:nvPr/>
        </p:nvPicPr>
        <p:blipFill>
          <a:blip r:embed="rId2"/>
          <a:srcRect/>
          <a:stretch>
            <a:fillRect/>
          </a:stretch>
        </p:blipFill>
        <p:spPr bwMode="auto">
          <a:xfrm>
            <a:off x="2214563" y="1200150"/>
            <a:ext cx="285750" cy="300038"/>
          </a:xfrm>
          <a:prstGeom prst="rect">
            <a:avLst/>
          </a:prstGeom>
          <a:noFill/>
          <a:ln w="9525">
            <a:noFill/>
            <a:miter lim="800000"/>
            <a:headEnd/>
            <a:tailEnd/>
          </a:ln>
        </p:spPr>
      </p:pic>
      <p:pic>
        <p:nvPicPr>
          <p:cNvPr id="16468" name="Picture 2" descr="C:\Documents and Settings\basliso\Local Settings\Temporary Internet Files\Content.IE5\SN2JYFAR\MC900434713[1].wmf"/>
          <p:cNvPicPr>
            <a:picLocks noChangeAspect="1" noChangeArrowheads="1"/>
          </p:cNvPicPr>
          <p:nvPr/>
        </p:nvPicPr>
        <p:blipFill>
          <a:blip r:embed="rId2"/>
          <a:srcRect/>
          <a:stretch>
            <a:fillRect/>
          </a:stretch>
        </p:blipFill>
        <p:spPr bwMode="auto">
          <a:xfrm>
            <a:off x="7072313" y="1200150"/>
            <a:ext cx="285750" cy="300038"/>
          </a:xfrm>
          <a:prstGeom prst="rect">
            <a:avLst/>
          </a:prstGeom>
          <a:noFill/>
          <a:ln w="9525">
            <a:noFill/>
            <a:miter lim="800000"/>
            <a:headEnd/>
            <a:tailEnd/>
          </a:ln>
        </p:spPr>
      </p:pic>
      <p:grpSp>
        <p:nvGrpSpPr>
          <p:cNvPr id="16469" name="Group 14"/>
          <p:cNvGrpSpPr>
            <a:grpSpLocks/>
          </p:cNvGrpSpPr>
          <p:nvPr/>
        </p:nvGrpSpPr>
        <p:grpSpPr bwMode="auto">
          <a:xfrm>
            <a:off x="142875" y="642938"/>
            <a:ext cx="1428750" cy="500062"/>
            <a:chOff x="586948" y="510682"/>
            <a:chExt cx="2929009" cy="632302"/>
          </a:xfrm>
        </p:grpSpPr>
        <p:pic>
          <p:nvPicPr>
            <p:cNvPr id="14" name="Picture 6" descr="Compass Literacy and Numeracy Assessment"/>
            <p:cNvPicPr>
              <a:picLocks noChangeAspect="1" noChangeArrowheads="1"/>
            </p:cNvPicPr>
            <p:nvPr/>
          </p:nvPicPr>
          <p:blipFill>
            <a:blip r:embed="rId3"/>
            <a:srcRect/>
            <a:stretch>
              <a:fillRect/>
            </a:stretch>
          </p:blipFill>
          <p:spPr bwMode="auto">
            <a:xfrm>
              <a:off x="586948" y="510682"/>
              <a:ext cx="2928957" cy="632302"/>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6487" name="TextBox 14"/>
            <p:cNvSpPr txBox="1">
              <a:spLocks noChangeArrowheads="1"/>
            </p:cNvSpPr>
            <p:nvPr/>
          </p:nvSpPr>
          <p:spPr bwMode="auto">
            <a:xfrm>
              <a:off x="1775122" y="587501"/>
              <a:ext cx="1740835" cy="481032"/>
            </a:xfrm>
            <a:prstGeom prst="rect">
              <a:avLst/>
            </a:prstGeom>
            <a:noFill/>
            <a:ln w="9525">
              <a:noFill/>
              <a:miter lim="800000"/>
              <a:headEnd/>
              <a:tailEnd/>
            </a:ln>
          </p:spPr>
          <p:txBody>
            <a:bodyPr wrap="none">
              <a:spAutoFit/>
            </a:bodyPr>
            <a:lstStyle/>
            <a:p>
              <a:pPr algn="ctr"/>
              <a:r>
                <a:rPr lang="en-AU" sz="1200" b="1">
                  <a:solidFill>
                    <a:schemeClr val="bg1"/>
                  </a:solidFill>
                  <a:latin typeface="Century Gothic" pitchFamily="34" charset="0"/>
                </a:rPr>
                <a:t>COMPASS </a:t>
              </a:r>
            </a:p>
            <a:p>
              <a:pPr algn="ctr"/>
              <a:r>
                <a:rPr lang="en-AU" sz="1200" b="1">
                  <a:solidFill>
                    <a:schemeClr val="bg1"/>
                  </a:solidFill>
                  <a:latin typeface="Century Gothic" pitchFamily="34" charset="0"/>
                </a:rPr>
                <a:t>online</a:t>
              </a:r>
            </a:p>
          </p:txBody>
        </p:sp>
      </p:grpSp>
      <p:sp>
        <p:nvSpPr>
          <p:cNvPr id="16470" name="TextBox 16"/>
          <p:cNvSpPr txBox="1">
            <a:spLocks noChangeArrowheads="1"/>
          </p:cNvSpPr>
          <p:nvPr/>
        </p:nvSpPr>
        <p:spPr bwMode="auto">
          <a:xfrm>
            <a:off x="6357938" y="455613"/>
            <a:ext cx="3429000" cy="830262"/>
          </a:xfrm>
          <a:prstGeom prst="rect">
            <a:avLst/>
          </a:prstGeom>
          <a:noFill/>
          <a:ln w="9525">
            <a:noFill/>
            <a:miter lim="800000"/>
            <a:headEnd/>
            <a:tailEnd/>
          </a:ln>
        </p:spPr>
        <p:txBody>
          <a:bodyPr>
            <a:spAutoFit/>
          </a:bodyPr>
          <a:lstStyle/>
          <a:p>
            <a:r>
              <a:rPr lang="en-AU" sz="1200">
                <a:latin typeface="Calibri" pitchFamily="34" charset="0"/>
              </a:rPr>
              <a:t>STUDENT NAME:     .................................</a:t>
            </a:r>
          </a:p>
          <a:p>
            <a:r>
              <a:rPr lang="en-AU" sz="1200">
                <a:latin typeface="Calibri" pitchFamily="34" charset="0"/>
              </a:rPr>
              <a:t>FLO Coordinator:     .................................</a:t>
            </a:r>
          </a:p>
          <a:p>
            <a:r>
              <a:rPr lang="en-AU" sz="1200">
                <a:latin typeface="Calibri" pitchFamily="34" charset="0"/>
              </a:rPr>
              <a:t>CASE MANAGER:     .................................</a:t>
            </a:r>
          </a:p>
          <a:p>
            <a:r>
              <a:rPr lang="en-AU" sz="1200">
                <a:latin typeface="Calibri" pitchFamily="34" charset="0"/>
              </a:rPr>
              <a:t>Date:.........................................................</a:t>
            </a:r>
          </a:p>
        </p:txBody>
      </p:sp>
      <p:sp>
        <p:nvSpPr>
          <p:cNvPr id="21" name="Up Arrow 20"/>
          <p:cNvSpPr/>
          <p:nvPr/>
        </p:nvSpPr>
        <p:spPr>
          <a:xfrm>
            <a:off x="3929058" y="1714488"/>
            <a:ext cx="928694" cy="2571768"/>
          </a:xfrm>
          <a:prstGeom prst="upArrow">
            <a:avLst/>
          </a:prstGeom>
          <a:gradFill flip="none" rotWithShape="1">
            <a:gsLst>
              <a:gs pos="0">
                <a:srgbClr val="DDEBCF"/>
              </a:gs>
              <a:gs pos="50000">
                <a:srgbClr val="9CB86E"/>
              </a:gs>
              <a:gs pos="100000">
                <a:srgbClr val="156B13"/>
              </a:gs>
            </a:gsLst>
            <a:lin ang="162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AU" b="1" dirty="0"/>
              <a:t>S</a:t>
            </a:r>
          </a:p>
          <a:p>
            <a:pPr algn="ctr" fontAlgn="auto">
              <a:spcBef>
                <a:spcPts val="0"/>
              </a:spcBef>
              <a:spcAft>
                <a:spcPts val="0"/>
              </a:spcAft>
              <a:defRPr/>
            </a:pPr>
            <a:r>
              <a:rPr lang="en-AU" b="1" dirty="0"/>
              <a:t>A</a:t>
            </a:r>
          </a:p>
          <a:p>
            <a:pPr algn="ctr" fontAlgn="auto">
              <a:spcBef>
                <a:spcPts val="0"/>
              </a:spcBef>
              <a:spcAft>
                <a:spcPts val="0"/>
              </a:spcAft>
              <a:defRPr/>
            </a:pPr>
            <a:r>
              <a:rPr lang="en-AU" b="1" dirty="0"/>
              <a:t>C</a:t>
            </a:r>
          </a:p>
          <a:p>
            <a:pPr algn="ctr" fontAlgn="auto">
              <a:spcBef>
                <a:spcPts val="0"/>
              </a:spcBef>
              <a:spcAft>
                <a:spcPts val="0"/>
              </a:spcAft>
              <a:defRPr/>
            </a:pPr>
            <a:r>
              <a:rPr lang="en-AU" b="1" dirty="0"/>
              <a:t>E</a:t>
            </a:r>
          </a:p>
          <a:p>
            <a:pPr algn="ctr" fontAlgn="auto">
              <a:spcBef>
                <a:spcPts val="0"/>
              </a:spcBef>
              <a:spcAft>
                <a:spcPts val="0"/>
              </a:spcAft>
              <a:defRPr/>
            </a:pPr>
            <a:endParaRPr lang="en-AU" dirty="0"/>
          </a:p>
        </p:txBody>
      </p:sp>
      <p:grpSp>
        <p:nvGrpSpPr>
          <p:cNvPr id="16474" name="Group 26"/>
          <p:cNvGrpSpPr>
            <a:grpSpLocks/>
          </p:cNvGrpSpPr>
          <p:nvPr/>
        </p:nvGrpSpPr>
        <p:grpSpPr bwMode="auto">
          <a:xfrm rot="-5400000">
            <a:off x="3550444" y="5353844"/>
            <a:ext cx="1668463" cy="911225"/>
            <a:chOff x="3594831" y="5223703"/>
            <a:chExt cx="1668587" cy="911188"/>
          </a:xfrm>
        </p:grpSpPr>
        <p:sp>
          <p:nvSpPr>
            <p:cNvPr id="24" name="Left-Right Arrow 23"/>
            <p:cNvSpPr/>
            <p:nvPr/>
          </p:nvSpPr>
          <p:spPr>
            <a:xfrm>
              <a:off x="3594831" y="5309350"/>
              <a:ext cx="1668587" cy="734791"/>
            </a:xfrm>
            <a:prstGeom prst="leftRightArrow">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AU" sz="1000" dirty="0"/>
                <a:t>SIGNIFICANT INTERVENTION</a:t>
              </a:r>
            </a:p>
          </p:txBody>
        </p:sp>
        <p:sp>
          <p:nvSpPr>
            <p:cNvPr id="16484" name="TextBox 21"/>
            <p:cNvSpPr txBox="1">
              <a:spLocks noChangeArrowheads="1"/>
            </p:cNvSpPr>
            <p:nvPr/>
          </p:nvSpPr>
          <p:spPr bwMode="auto">
            <a:xfrm>
              <a:off x="3929058" y="5223703"/>
              <a:ext cx="919291" cy="276999"/>
            </a:xfrm>
            <a:prstGeom prst="rect">
              <a:avLst/>
            </a:prstGeom>
            <a:noFill/>
            <a:ln w="9525">
              <a:noFill/>
              <a:miter lim="800000"/>
              <a:headEnd/>
              <a:tailEnd/>
            </a:ln>
          </p:spPr>
          <p:txBody>
            <a:bodyPr wrap="none">
              <a:spAutoFit/>
            </a:bodyPr>
            <a:lstStyle/>
            <a:p>
              <a:r>
                <a:rPr lang="en-AU" sz="1200">
                  <a:latin typeface="Calibri" pitchFamily="34" charset="0"/>
                </a:rPr>
                <a:t>NUMERACY</a:t>
              </a:r>
            </a:p>
          </p:txBody>
        </p:sp>
        <p:sp>
          <p:nvSpPr>
            <p:cNvPr id="16485" name="TextBox 22"/>
            <p:cNvSpPr txBox="1">
              <a:spLocks noChangeArrowheads="1"/>
            </p:cNvSpPr>
            <p:nvPr/>
          </p:nvSpPr>
          <p:spPr bwMode="auto">
            <a:xfrm>
              <a:off x="3986937" y="5857892"/>
              <a:ext cx="767005" cy="276999"/>
            </a:xfrm>
            <a:prstGeom prst="rect">
              <a:avLst/>
            </a:prstGeom>
            <a:noFill/>
            <a:ln w="9525">
              <a:noFill/>
              <a:miter lim="800000"/>
              <a:headEnd/>
              <a:tailEnd/>
            </a:ln>
          </p:spPr>
          <p:txBody>
            <a:bodyPr wrap="none">
              <a:spAutoFit/>
            </a:bodyPr>
            <a:lstStyle/>
            <a:p>
              <a:r>
                <a:rPr lang="en-AU" sz="1200">
                  <a:latin typeface="Calibri" pitchFamily="34" charset="0"/>
                </a:rPr>
                <a:t>LITERACY</a:t>
              </a:r>
            </a:p>
          </p:txBody>
        </p:sp>
      </p:grpSp>
      <p:sp>
        <p:nvSpPr>
          <p:cNvPr id="28" name="Rectangle 27"/>
          <p:cNvSpPr/>
          <p:nvPr/>
        </p:nvSpPr>
        <p:spPr>
          <a:xfrm>
            <a:off x="2470135" y="142876"/>
            <a:ext cx="3857652" cy="1000108"/>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AU" sz="1200" dirty="0">
                <a:solidFill>
                  <a:schemeClr val="tx1"/>
                </a:solidFill>
              </a:rPr>
              <a:t>Now that you have identified the student </a:t>
            </a:r>
            <a:r>
              <a:rPr lang="en-AU" sz="1200" dirty="0">
                <a:solidFill>
                  <a:schemeClr val="tx1"/>
                </a:solidFill>
              </a:rPr>
              <a:t> </a:t>
            </a:r>
            <a:r>
              <a:rPr lang="en-AU" sz="1200" dirty="0">
                <a:solidFill>
                  <a:schemeClr val="tx1"/>
                </a:solidFill>
              </a:rPr>
              <a:t>level outcomes and developed a discussion with the student around relevant </a:t>
            </a:r>
            <a:r>
              <a:rPr lang="en-AU" sz="1200" b="1" dirty="0">
                <a:solidFill>
                  <a:schemeClr val="tx1"/>
                </a:solidFill>
              </a:rPr>
              <a:t>learning options</a:t>
            </a:r>
            <a:r>
              <a:rPr lang="en-AU" sz="1200" dirty="0">
                <a:solidFill>
                  <a:schemeClr val="tx1"/>
                </a:solidFill>
              </a:rPr>
              <a:t>, </a:t>
            </a:r>
            <a:r>
              <a:rPr lang="en-AU" sz="1200" b="1" dirty="0">
                <a:solidFill>
                  <a:srgbClr val="C00000"/>
                </a:solidFill>
              </a:rPr>
              <a:t>RECORD </a:t>
            </a:r>
            <a:r>
              <a:rPr lang="en-AU" sz="1200" dirty="0">
                <a:solidFill>
                  <a:schemeClr val="tx1"/>
                </a:solidFill>
              </a:rPr>
              <a:t>the student level outcome for both </a:t>
            </a:r>
            <a:r>
              <a:rPr lang="en-AU" sz="1200" b="1" dirty="0">
                <a:solidFill>
                  <a:schemeClr val="accent3">
                    <a:lumMod val="50000"/>
                  </a:schemeClr>
                </a:solidFill>
              </a:rPr>
              <a:t>Maths</a:t>
            </a:r>
            <a:r>
              <a:rPr lang="en-AU" sz="1200" dirty="0">
                <a:solidFill>
                  <a:schemeClr val="accent3">
                    <a:lumMod val="50000"/>
                  </a:schemeClr>
                </a:solidFill>
              </a:rPr>
              <a:t> </a:t>
            </a:r>
            <a:r>
              <a:rPr lang="en-AU" sz="1200" dirty="0">
                <a:solidFill>
                  <a:schemeClr val="tx1"/>
                </a:solidFill>
              </a:rPr>
              <a:t>and</a:t>
            </a:r>
            <a:r>
              <a:rPr lang="en-AU" sz="1200" b="1" dirty="0">
                <a:solidFill>
                  <a:schemeClr val="tx1"/>
                </a:solidFill>
              </a:rPr>
              <a:t> </a:t>
            </a:r>
            <a:r>
              <a:rPr lang="en-AU" sz="1200" b="1" dirty="0">
                <a:solidFill>
                  <a:schemeClr val="tx2">
                    <a:lumMod val="75000"/>
                  </a:schemeClr>
                </a:solidFill>
              </a:rPr>
              <a:t>Reading</a:t>
            </a:r>
            <a:r>
              <a:rPr lang="en-AU" sz="1200" b="1" dirty="0">
                <a:solidFill>
                  <a:schemeClr val="tx1"/>
                </a:solidFill>
              </a:rPr>
              <a:t> </a:t>
            </a:r>
            <a:r>
              <a:rPr lang="en-AU" sz="1200" dirty="0">
                <a:solidFill>
                  <a:schemeClr val="tx1"/>
                </a:solidFill>
              </a:rPr>
              <a:t>and begin to develop a student learning pathway.</a:t>
            </a:r>
          </a:p>
        </p:txBody>
      </p:sp>
      <p:sp>
        <p:nvSpPr>
          <p:cNvPr id="26" name="Footer Placeholder 25"/>
          <p:cNvSpPr>
            <a:spLocks noGrp="1"/>
          </p:cNvSpPr>
          <p:nvPr>
            <p:ph type="ftr" sz="quarter" idx="11"/>
          </p:nvPr>
        </p:nvSpPr>
        <p:spPr>
          <a:xfrm>
            <a:off x="541338" y="6564313"/>
            <a:ext cx="9144000" cy="365125"/>
          </a:xfrm>
        </p:spPr>
        <p:txBody>
          <a:bodyPr/>
          <a:lstStyle/>
          <a:p>
            <a:pPr>
              <a:defRPr/>
            </a:pPr>
            <a:r>
              <a:rPr lang="en-AU" dirty="0"/>
              <a:t>2011 ICAN Innovative Community Action Networks: Beyond Compass - Establishing Student Learning Pathways</a:t>
            </a:r>
            <a:endParaRPr lang="en-AU" dirty="0"/>
          </a:p>
        </p:txBody>
      </p:sp>
      <p:sp>
        <p:nvSpPr>
          <p:cNvPr id="27" name="Slide Number Placeholder 26"/>
          <p:cNvSpPr>
            <a:spLocks noGrp="1"/>
          </p:cNvSpPr>
          <p:nvPr>
            <p:ph type="sldNum" sz="quarter" idx="12"/>
          </p:nvPr>
        </p:nvSpPr>
        <p:spPr>
          <a:xfrm>
            <a:off x="6948488" y="6592888"/>
            <a:ext cx="2133600" cy="365125"/>
          </a:xfrm>
        </p:spPr>
        <p:txBody>
          <a:bodyPr/>
          <a:lstStyle/>
          <a:p>
            <a:pPr>
              <a:defRPr/>
            </a:pPr>
            <a:fld id="{804DE867-A957-4377-BBAD-7F8894754331}" type="slidenum">
              <a:rPr lang="en-AU"/>
              <a:pPr>
                <a:defRPr/>
              </a:pPr>
              <a:t>3</a:t>
            </a:fld>
            <a:endParaRPr lang="en-AU"/>
          </a:p>
        </p:txBody>
      </p:sp>
      <p:sp>
        <p:nvSpPr>
          <p:cNvPr id="16480" name="TextBox 29"/>
          <p:cNvSpPr txBox="1">
            <a:spLocks noChangeArrowheads="1"/>
          </p:cNvSpPr>
          <p:nvPr/>
        </p:nvSpPr>
        <p:spPr bwMode="auto">
          <a:xfrm>
            <a:off x="6715125" y="71438"/>
            <a:ext cx="2071688" cy="307975"/>
          </a:xfrm>
          <a:prstGeom prst="rect">
            <a:avLst/>
          </a:prstGeom>
          <a:noFill/>
          <a:ln w="3175">
            <a:solidFill>
              <a:schemeClr val="tx1"/>
            </a:solidFill>
            <a:miter lim="800000"/>
            <a:headEnd/>
            <a:tailEnd/>
          </a:ln>
        </p:spPr>
        <p:txBody>
          <a:bodyPr>
            <a:spAutoFit/>
          </a:bodyPr>
          <a:lstStyle/>
          <a:p>
            <a:pPr algn="ctr"/>
            <a:r>
              <a:rPr lang="en-AU" sz="1400" i="1">
                <a:latin typeface="Calibri" pitchFamily="34" charset="0"/>
              </a:rPr>
              <a:t>FOR STUDENT FILE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2" name="Object 4"/>
          <p:cNvGraphicFramePr>
            <a:graphicFrameLocks noChangeAspect="1"/>
          </p:cNvGraphicFramePr>
          <p:nvPr>
            <p:ph sz="half" idx="1"/>
          </p:nvPr>
        </p:nvGraphicFramePr>
        <p:xfrm>
          <a:off x="-11113" y="-26988"/>
          <a:ext cx="4654551" cy="7173913"/>
        </p:xfrm>
        <a:graphic>
          <a:graphicData uri="http://schemas.openxmlformats.org/presentationml/2006/ole">
            <p:oleObj spid="_x0000_s17412" name="Acrobat Document" r:id="rId3" imgW="5668166" imgH="8019048" progId="AcroExch.Document.7">
              <p:embed/>
            </p:oleObj>
          </a:graphicData>
        </a:graphic>
      </p:graphicFrame>
      <p:pic>
        <p:nvPicPr>
          <p:cNvPr id="17422" name="Picture 1"/>
          <p:cNvPicPr>
            <a:picLocks noChangeAspect="1" noChangeArrowheads="1"/>
          </p:cNvPicPr>
          <p:nvPr/>
        </p:nvPicPr>
        <p:blipFill>
          <a:blip r:embed="rId4"/>
          <a:srcRect/>
          <a:stretch>
            <a:fillRect/>
          </a:stretch>
        </p:blipFill>
        <p:spPr bwMode="auto">
          <a:xfrm>
            <a:off x="4802188" y="188913"/>
            <a:ext cx="4233862" cy="645318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660</Words>
  <Application>Microsoft Office PowerPoint</Application>
  <PresentationFormat>On-screen Show (4:3)</PresentationFormat>
  <Paragraphs>173</Paragraphs>
  <Slides>4</Slides>
  <Notes>0</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4</vt:i4>
      </vt:variant>
    </vt:vector>
  </HeadingPairs>
  <TitlesOfParts>
    <vt:vector size="9" baseType="lpstr">
      <vt:lpstr>Calibri</vt:lpstr>
      <vt:lpstr>Arial</vt:lpstr>
      <vt:lpstr>Century Gothic</vt:lpstr>
      <vt:lpstr>Office Theme</vt:lpstr>
      <vt:lpstr>Adobe Acrobat Document</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FloPo</dc:creator>
  <cp:lastModifiedBy>basliso</cp:lastModifiedBy>
  <cp:revision>15</cp:revision>
  <dcterms:created xsi:type="dcterms:W3CDTF">2011-05-11T00:33:53Z</dcterms:created>
  <dcterms:modified xsi:type="dcterms:W3CDTF">2011-05-11T03:05:57Z</dcterms:modified>
</cp:coreProperties>
</file>